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62" r:id="rId2"/>
    <p:sldId id="267" r:id="rId3"/>
    <p:sldId id="272" r:id="rId4"/>
    <p:sldId id="285" r:id="rId5"/>
    <p:sldId id="286" r:id="rId6"/>
    <p:sldId id="284" r:id="rId7"/>
    <p:sldId id="287" r:id="rId8"/>
    <p:sldId id="289" r:id="rId9"/>
    <p:sldId id="290" r:id="rId10"/>
    <p:sldId id="277" r:id="rId11"/>
    <p:sldId id="292" r:id="rId12"/>
    <p:sldId id="291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Segoe UI" panose="020B0502040204020203" pitchFamily="34" charset="0"/>
      <p:regular r:id="rId19"/>
      <p:bold r:id="rId20"/>
      <p:italic r:id="rId21"/>
      <p:boldItalic r:id="rId22"/>
    </p:embeddedFont>
    <p:embeddedFont>
      <p:font typeface="Segoe UI Light" panose="020B0502040204020203" pitchFamily="34" charset="0"/>
      <p:regular r:id="rId23"/>
      <p:italic r:id="rId24"/>
    </p:embeddedFont>
    <p:embeddedFont>
      <p:font typeface="Segoe UI Semibold" panose="020B0502040204020203" pitchFamily="34" charset="0"/>
      <p:regular r:id="rId25"/>
      <p:bold r:id="rId26"/>
      <p:italic r:id="rId27"/>
      <p:boldItalic r:id="rId28"/>
    </p:embeddedFont>
  </p:embeddedFontLst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CC"/>
    <a:srgbClr val="666666"/>
    <a:srgbClr val="FECC99"/>
    <a:srgbClr val="FEE6CC"/>
    <a:srgbClr val="CCDFDB"/>
    <a:srgbClr val="E5F0EC"/>
    <a:srgbClr val="D7E59A"/>
    <a:srgbClr val="EBF1CB"/>
    <a:srgbClr val="CDD5E0"/>
    <a:srgbClr val="E6E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78" autoAdjust="0"/>
    <p:restoredTop sz="94681" autoAdjust="0"/>
  </p:normalViewPr>
  <p:slideViewPr>
    <p:cSldViewPr snapToGrid="0" snapToObjects="1">
      <p:cViewPr varScale="1">
        <p:scale>
          <a:sx n="131" d="100"/>
          <a:sy n="131" d="100"/>
        </p:scale>
        <p:origin x="15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3.png>
</file>

<file path=ppt/media/image5.png>
</file>

<file path=ppt/media/image6.gif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16F17-FF12-814E-936A-620B3383A43B}" type="datetimeFigureOut">
              <a:rPr lang="sv-SE" smtClean="0"/>
              <a:t>2023-08-17</a:t>
            </a:fld>
            <a:endParaRPr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E5A434-646A-2746-9BDC-885B2382B33E}" type="slidenum">
              <a:rPr lang="sv-SE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1822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E5A434-646A-2746-9BDC-885B2382B33E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3829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4">
            <a:extLst>
              <a:ext uri="{FF2B5EF4-FFF2-40B4-BE49-F238E27FC236}">
                <a16:creationId xmlns:a16="http://schemas.microsoft.com/office/drawing/2014/main" id="{5105BBA5-0B01-43EB-96EC-725AF28E5A8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BB3141B3-566C-47FF-8C29-67289995D2FA}"/>
              </a:ext>
            </a:extLst>
          </p:cNvPr>
          <p:cNvSpPr/>
          <p:nvPr userDrawn="1"/>
        </p:nvSpPr>
        <p:spPr>
          <a:xfrm>
            <a:off x="0" y="447675"/>
            <a:ext cx="292101" cy="6410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B965145F-CDA4-4965-A7C5-ACBA593934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03069" y="1048935"/>
            <a:ext cx="8872165" cy="476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48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4C1ADE6-C058-9C40-B135-034EB97B43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3709" y="265373"/>
            <a:ext cx="9360000" cy="657339"/>
          </a:xfrm>
        </p:spPr>
        <p:txBody>
          <a:bodyPr lIns="90000" bIns="18000"/>
          <a:lstStyle>
            <a:lvl1pPr>
              <a:defRPr/>
            </a:lvl1pPr>
          </a:lstStyle>
          <a:p>
            <a:r>
              <a:rPr lang="sv-SE"/>
              <a:t>Headline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996A591D-7BEE-2A48-BD08-DCDF3D90DE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5647" y="6475270"/>
            <a:ext cx="832658" cy="365125"/>
          </a:xfrm>
        </p:spPr>
        <p:txBody>
          <a:bodyPr/>
          <a:lstStyle/>
          <a:p>
            <a:fld id="{18896B66-0B3A-474C-9C9C-E4F07B1F5DAD}" type="datetime1">
              <a:rPr lang="sv-SE" smtClean="0"/>
              <a:t>2023-08-17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3A0D4D5C-5B1B-1441-A13B-8613512E5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53244" y="6475270"/>
            <a:ext cx="4320448" cy="365125"/>
          </a:xfrm>
        </p:spPr>
        <p:txBody>
          <a:bodyPr/>
          <a:lstStyle/>
          <a:p>
            <a:r>
              <a:rPr lang="en-GB" err="1"/>
              <a:t>NeXus</a:t>
            </a:r>
            <a:r>
              <a:rPr lang="en-GB"/>
              <a:t> Constructor Redesign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184FAE50-4669-D540-A55E-354FF0C59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292" y="6475270"/>
            <a:ext cx="2743200" cy="365125"/>
          </a:xfrm>
        </p:spPr>
        <p:txBody>
          <a:bodyPr/>
          <a:lstStyle/>
          <a:p>
            <a:fld id="{F7283078-D760-1647-8B80-66BA8B52336D}" type="slidenum">
              <a:rPr lang="sv-SE" smtClean="0"/>
              <a:t>‹#›</a:t>
            </a:fld>
            <a:endParaRPr lang="sv-SE"/>
          </a:p>
        </p:txBody>
      </p:sp>
      <p:sp>
        <p:nvSpPr>
          <p:cNvPr id="14" name="Platshållare för text 13">
            <a:extLst>
              <a:ext uri="{FF2B5EF4-FFF2-40B4-BE49-F238E27FC236}">
                <a16:creationId xmlns:a16="http://schemas.microsoft.com/office/drawing/2014/main" id="{DD16215C-7D16-4D0F-BA5D-E02EED6FB2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3709" y="931026"/>
            <a:ext cx="9360000" cy="507076"/>
          </a:xfrm>
        </p:spPr>
        <p:txBody>
          <a:bodyPr lIns="90000" tIns="1800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200">
                <a:solidFill>
                  <a:schemeClr val="accent1"/>
                </a:solidFill>
              </a:defRPr>
            </a:lvl1pPr>
            <a:lvl2pPr marL="82550" indent="0">
              <a:buNone/>
              <a:defRPr/>
            </a:lvl2pPr>
          </a:lstStyle>
          <a:p>
            <a:pPr lvl="0"/>
            <a:r>
              <a:rPr lang="sv-SE"/>
              <a:t>Sub-headline</a:t>
            </a: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A5E954D6-E4D2-47AD-A504-7408EC606D35}"/>
              </a:ext>
            </a:extLst>
          </p:cNvPr>
          <p:cNvSpPr/>
          <p:nvPr userDrawn="1"/>
        </p:nvSpPr>
        <p:spPr>
          <a:xfrm>
            <a:off x="0" y="447675"/>
            <a:ext cx="292101" cy="6410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Bildobjekt 10">
            <a:extLst>
              <a:ext uri="{FF2B5EF4-FFF2-40B4-BE49-F238E27FC236}">
                <a16:creationId xmlns:a16="http://schemas.microsoft.com/office/drawing/2014/main" id="{6DD4ACE8-21C9-474B-A84B-6E399CB9FB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24611" y="417443"/>
            <a:ext cx="826394" cy="800100"/>
          </a:xfrm>
          <a:prstGeom prst="rect">
            <a:avLst/>
          </a:prstGeom>
        </p:spPr>
      </p:pic>
      <p:sp>
        <p:nvSpPr>
          <p:cNvPr id="7" name="Platshållare för diagram 6">
            <a:extLst>
              <a:ext uri="{FF2B5EF4-FFF2-40B4-BE49-F238E27FC236}">
                <a16:creationId xmlns:a16="http://schemas.microsoft.com/office/drawing/2014/main" id="{FA784AEE-BB11-4271-AB33-DE077410560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1103313" y="1657350"/>
            <a:ext cx="7767637" cy="4445000"/>
          </a:xfrm>
        </p:spPr>
        <p:txBody>
          <a:bodyPr/>
          <a:lstStyle>
            <a:lvl1pPr algn="ctr">
              <a:defRPr sz="800" cap="all" baseline="0"/>
            </a:lvl1pPr>
          </a:lstStyle>
          <a:p>
            <a:r>
              <a:rPr lang="en-GB"/>
              <a:t>Click icon to add chart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1755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4C1ADE6-C058-9C40-B135-034EB97B43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3709" y="265373"/>
            <a:ext cx="9360000" cy="657339"/>
          </a:xfrm>
        </p:spPr>
        <p:txBody>
          <a:bodyPr lIns="90000" bIns="18000"/>
          <a:lstStyle>
            <a:lvl1pPr>
              <a:defRPr/>
            </a:lvl1pPr>
          </a:lstStyle>
          <a:p>
            <a:r>
              <a:rPr lang="sv-SE"/>
              <a:t>Headline</a:t>
            </a:r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3A0D4D5C-5B1B-1441-A13B-8613512E5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53244" y="6475270"/>
            <a:ext cx="4320448" cy="365125"/>
          </a:xfrm>
        </p:spPr>
        <p:txBody>
          <a:bodyPr/>
          <a:lstStyle/>
          <a:p>
            <a:r>
              <a:rPr lang="en-GB" err="1"/>
              <a:t>NeXus</a:t>
            </a:r>
            <a:r>
              <a:rPr lang="en-GB"/>
              <a:t> Constructor Redesign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184FAE50-4669-D540-A55E-354FF0C59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292" y="6475270"/>
            <a:ext cx="2743200" cy="365125"/>
          </a:xfrm>
        </p:spPr>
        <p:txBody>
          <a:bodyPr/>
          <a:lstStyle/>
          <a:p>
            <a:fld id="{F7283078-D760-1647-8B80-66BA8B52336D}" type="slidenum">
              <a:rPr lang="sv-SE" smtClean="0"/>
              <a:t>‹#›</a:t>
            </a:fld>
            <a:endParaRPr lang="sv-SE"/>
          </a:p>
        </p:txBody>
      </p:sp>
      <p:sp>
        <p:nvSpPr>
          <p:cNvPr id="14" name="Platshållare för text 13">
            <a:extLst>
              <a:ext uri="{FF2B5EF4-FFF2-40B4-BE49-F238E27FC236}">
                <a16:creationId xmlns:a16="http://schemas.microsoft.com/office/drawing/2014/main" id="{DD16215C-7D16-4D0F-BA5D-E02EED6FB2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3709" y="931026"/>
            <a:ext cx="9360000" cy="507076"/>
          </a:xfrm>
        </p:spPr>
        <p:txBody>
          <a:bodyPr lIns="90000" tIns="1800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200">
                <a:solidFill>
                  <a:schemeClr val="accent1"/>
                </a:solidFill>
              </a:defRPr>
            </a:lvl1pPr>
            <a:lvl2pPr marL="82550" indent="0">
              <a:buNone/>
              <a:defRPr/>
            </a:lvl2pPr>
          </a:lstStyle>
          <a:p>
            <a:pPr lvl="0"/>
            <a:r>
              <a:rPr lang="sv-SE"/>
              <a:t>Sub-headline</a:t>
            </a: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A5E954D6-E4D2-47AD-A504-7408EC606D35}"/>
              </a:ext>
            </a:extLst>
          </p:cNvPr>
          <p:cNvSpPr/>
          <p:nvPr userDrawn="1"/>
        </p:nvSpPr>
        <p:spPr>
          <a:xfrm>
            <a:off x="0" y="447675"/>
            <a:ext cx="292101" cy="6410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Bildobjekt 10">
            <a:extLst>
              <a:ext uri="{FF2B5EF4-FFF2-40B4-BE49-F238E27FC236}">
                <a16:creationId xmlns:a16="http://schemas.microsoft.com/office/drawing/2014/main" id="{6DD4ACE8-21C9-474B-A84B-6E399CB9FB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24611" y="417443"/>
            <a:ext cx="826394" cy="800100"/>
          </a:xfrm>
          <a:prstGeom prst="rect">
            <a:avLst/>
          </a:prstGeom>
        </p:spPr>
      </p:pic>
      <p:sp>
        <p:nvSpPr>
          <p:cNvPr id="8" name="Platshållare för tabell 7">
            <a:extLst>
              <a:ext uri="{FF2B5EF4-FFF2-40B4-BE49-F238E27FC236}">
                <a16:creationId xmlns:a16="http://schemas.microsoft.com/office/drawing/2014/main" id="{489D1BD7-202A-4115-BE6C-1B053CFFDE1E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1103313" y="1614488"/>
            <a:ext cx="9359900" cy="4406900"/>
          </a:xfrm>
        </p:spPr>
        <p:txBody>
          <a:bodyPr/>
          <a:lstStyle>
            <a:lvl1pPr algn="ctr">
              <a:defRPr sz="800" cap="all" baseline="0"/>
            </a:lvl1pPr>
          </a:lstStyle>
          <a:p>
            <a:r>
              <a:rPr lang="en-GB"/>
              <a:t>Click icon to add table</a:t>
            </a:r>
            <a:endParaRPr lang="sv-SE"/>
          </a:p>
        </p:txBody>
      </p:sp>
      <p:sp>
        <p:nvSpPr>
          <p:cNvPr id="12" name="Platshållare för datum 3">
            <a:extLst>
              <a:ext uri="{FF2B5EF4-FFF2-40B4-BE49-F238E27FC236}">
                <a16:creationId xmlns:a16="http://schemas.microsoft.com/office/drawing/2014/main" id="{EF177138-95E5-674B-B010-143A8CD145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5647" y="6475270"/>
            <a:ext cx="832658" cy="365125"/>
          </a:xfrm>
        </p:spPr>
        <p:txBody>
          <a:bodyPr/>
          <a:lstStyle/>
          <a:p>
            <a:fld id="{18896B66-0B3A-474C-9C9C-E4F07B1F5DAD}" type="datetime1">
              <a:rPr lang="sv-SE" smtClean="0"/>
              <a:t>2023-08-17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518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BE7B1DDB-F4AA-4E8D-BD07-905FE45A55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4780BC8-191C-6D4B-93F3-54A06FD4FE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0395" y="1153621"/>
            <a:ext cx="8640000" cy="238760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20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sv-SE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EC66F586-F662-4573-A59B-7D4EDD05A153}"/>
              </a:ext>
            </a:extLst>
          </p:cNvPr>
          <p:cNvSpPr/>
          <p:nvPr userDrawn="1"/>
        </p:nvSpPr>
        <p:spPr>
          <a:xfrm>
            <a:off x="-2" y="447675"/>
            <a:ext cx="292101" cy="6410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3193CED5-E020-4279-918D-055F43A918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24611" y="417443"/>
            <a:ext cx="826395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796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060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301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BE7B1DDB-F4AA-4E8D-BD07-905FE45A5555}"/>
              </a:ext>
            </a:extLst>
          </p:cNvPr>
          <p:cNvSpPr/>
          <p:nvPr userDrawn="1"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4780BC8-191C-6D4B-93F3-54A06FD4FE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0395" y="1153621"/>
            <a:ext cx="8640000" cy="238760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20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sv-SE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1DF3056-F3A8-2949-876C-528413E342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0395" y="3883393"/>
            <a:ext cx="8640000" cy="921363"/>
          </a:xfrm>
          <a:prstGeom prst="rect">
            <a:avLst/>
          </a:prstGeom>
        </p:spPr>
        <p:txBody>
          <a:bodyPr lIns="9000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sv-SE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EC66F586-F662-4573-A59B-7D4EDD05A153}"/>
              </a:ext>
            </a:extLst>
          </p:cNvPr>
          <p:cNvSpPr/>
          <p:nvPr userDrawn="1"/>
        </p:nvSpPr>
        <p:spPr>
          <a:xfrm>
            <a:off x="-2" y="447675"/>
            <a:ext cx="292101" cy="6410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3193CED5-E020-4279-918D-055F43A918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24611" y="417443"/>
            <a:ext cx="826395" cy="800100"/>
          </a:xfrm>
          <a:prstGeom prst="rect">
            <a:avLst/>
          </a:prstGeom>
        </p:spPr>
      </p:pic>
      <p:sp>
        <p:nvSpPr>
          <p:cNvPr id="15" name="Platshållare för text 14">
            <a:extLst>
              <a:ext uri="{FF2B5EF4-FFF2-40B4-BE49-F238E27FC236}">
                <a16:creationId xmlns:a16="http://schemas.microsoft.com/office/drawing/2014/main" id="{EA5DA2EE-60AD-41D0-96B0-DDF02E0AE5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30395" y="5605695"/>
            <a:ext cx="6290892" cy="459883"/>
          </a:xfrm>
          <a:prstGeom prst="rect">
            <a:avLst/>
          </a:prstGeom>
        </p:spPr>
        <p:txBody>
          <a:bodyPr lIns="90000" tIns="18000" bIns="3600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200" b="1" strike="noStrike" cap="all" spc="12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presented by &lt;name nameson&gt;</a:t>
            </a:r>
          </a:p>
        </p:txBody>
      </p:sp>
      <p:sp>
        <p:nvSpPr>
          <p:cNvPr id="10" name="Platshållare för datum 3">
            <a:extLst>
              <a:ext uri="{FF2B5EF4-FFF2-40B4-BE49-F238E27FC236}">
                <a16:creationId xmlns:a16="http://schemas.microsoft.com/office/drawing/2014/main" id="{5CE429DE-35D4-F144-9881-2C3DD8AB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930395" y="6096663"/>
            <a:ext cx="1241068" cy="365125"/>
          </a:xfrm>
        </p:spPr>
        <p:txBody>
          <a:bodyPr/>
          <a:lstStyle>
            <a:lvl1pPr>
              <a:defRPr sz="1200"/>
            </a:lvl1pPr>
          </a:lstStyle>
          <a:p>
            <a:fld id="{18896B66-0B3A-474C-9C9C-E4F07B1F5DAD}" type="datetime1">
              <a:rPr lang="sv-SE" smtClean="0"/>
              <a:pPr/>
              <a:t>2023-08-17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0138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>
            <a:extLst>
              <a:ext uri="{FF2B5EF4-FFF2-40B4-BE49-F238E27FC236}">
                <a16:creationId xmlns:a16="http://schemas.microsoft.com/office/drawing/2014/main" id="{9BCCEAFE-E21B-43CF-80C4-FF01C3F9D4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74C1ADE6-C058-9C40-B135-034EB97B43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3709" y="265373"/>
            <a:ext cx="9360000" cy="657339"/>
          </a:xfrm>
        </p:spPr>
        <p:txBody>
          <a:bodyPr lIns="90000" bIns="180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Headline</a:t>
            </a:r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3A0D4D5C-5B1B-1441-A13B-8613512E5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53244" y="6475270"/>
            <a:ext cx="432044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err="1"/>
              <a:t>NeXus</a:t>
            </a:r>
            <a:r>
              <a:rPr lang="en-GB"/>
              <a:t> Constructor Redesign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184FAE50-4669-D540-A55E-354FF0C59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292" y="647527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7283078-D760-1647-8B80-66BA8B52336D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A5E954D6-E4D2-47AD-A504-7408EC606D35}"/>
              </a:ext>
            </a:extLst>
          </p:cNvPr>
          <p:cNvSpPr/>
          <p:nvPr userDrawn="1"/>
        </p:nvSpPr>
        <p:spPr>
          <a:xfrm>
            <a:off x="0" y="447675"/>
            <a:ext cx="292101" cy="6410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2" name="Bildobjekt 11">
            <a:extLst>
              <a:ext uri="{FF2B5EF4-FFF2-40B4-BE49-F238E27FC236}">
                <a16:creationId xmlns:a16="http://schemas.microsoft.com/office/drawing/2014/main" id="{6426DF26-09C3-4DAE-B43E-0C11D6A635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24611" y="417443"/>
            <a:ext cx="826395" cy="800100"/>
          </a:xfrm>
          <a:prstGeom prst="rect">
            <a:avLst/>
          </a:prstGeom>
        </p:spPr>
      </p:pic>
      <p:sp>
        <p:nvSpPr>
          <p:cNvPr id="11" name="Platshållare för text 10">
            <a:extLst>
              <a:ext uri="{FF2B5EF4-FFF2-40B4-BE49-F238E27FC236}">
                <a16:creationId xmlns:a16="http://schemas.microsoft.com/office/drawing/2014/main" id="{5C48DF05-1B09-4DA6-AC56-07304871CC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95647" y="1640719"/>
            <a:ext cx="10042073" cy="4375520"/>
          </a:xfrm>
        </p:spPr>
        <p:txBody>
          <a:bodyPr>
            <a:noAutofit/>
          </a:bodyPr>
          <a:lstStyle>
            <a:lvl1pPr marL="457200" indent="-457200">
              <a:buClr>
                <a:schemeClr val="bg1"/>
              </a:buClr>
              <a:buFont typeface="+mj-lt"/>
              <a:buAutoNum type="arabicPeriod"/>
              <a:defRPr>
                <a:solidFill>
                  <a:schemeClr val="bg1"/>
                </a:solidFill>
              </a:defRPr>
            </a:lvl1pPr>
            <a:lvl2pPr marL="82550" indent="0">
              <a:buNone/>
              <a:defRPr/>
            </a:lvl2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Platshållare för datum 3">
            <a:extLst>
              <a:ext uri="{FF2B5EF4-FFF2-40B4-BE49-F238E27FC236}">
                <a16:creationId xmlns:a16="http://schemas.microsoft.com/office/drawing/2014/main" id="{04D3287D-3E21-D845-8766-C307E67653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5647" y="6475270"/>
            <a:ext cx="832658" cy="365125"/>
          </a:xfrm>
        </p:spPr>
        <p:txBody>
          <a:bodyPr/>
          <a:lstStyle/>
          <a:p>
            <a:fld id="{18896B66-0B3A-474C-9C9C-E4F07B1F5DAD}" type="datetime1">
              <a:rPr lang="sv-SE" smtClean="0"/>
              <a:t>2023-08-17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3988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/br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>
            <a:extLst>
              <a:ext uri="{FF2B5EF4-FFF2-40B4-BE49-F238E27FC236}">
                <a16:creationId xmlns:a16="http://schemas.microsoft.com/office/drawing/2014/main" id="{250D024A-8F85-4618-9506-0F493B263A92}"/>
              </a:ext>
            </a:extLst>
          </p:cNvPr>
          <p:cNvSpPr/>
          <p:nvPr userDrawn="1"/>
        </p:nvSpPr>
        <p:spPr>
          <a:xfrm>
            <a:off x="0" y="0"/>
            <a:ext cx="647771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628E18C2-A66E-436E-89DA-1C5D481CB4B4}"/>
              </a:ext>
            </a:extLst>
          </p:cNvPr>
          <p:cNvSpPr/>
          <p:nvPr userDrawn="1"/>
        </p:nvSpPr>
        <p:spPr>
          <a:xfrm>
            <a:off x="0" y="447675"/>
            <a:ext cx="292101" cy="6410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latshållare för bild 12">
            <a:extLst>
              <a:ext uri="{FF2B5EF4-FFF2-40B4-BE49-F238E27FC236}">
                <a16:creationId xmlns:a16="http://schemas.microsoft.com/office/drawing/2014/main" id="{4FD00856-A3E1-48A7-B9CD-D7B89BD6A06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77712" y="0"/>
            <a:ext cx="5714288" cy="6858000"/>
          </a:xfrm>
          <a:solidFill>
            <a:srgbClr val="ECECEC"/>
          </a:solidFill>
        </p:spPr>
        <p:txBody>
          <a:bodyPr>
            <a:normAutofit/>
          </a:bodyPr>
          <a:lstStyle>
            <a:lvl1pPr algn="ctr">
              <a:defRPr sz="800"/>
            </a:lvl1pPr>
          </a:lstStyle>
          <a:p>
            <a:r>
              <a:rPr lang="sv-SE"/>
              <a:t>INSERT IMAGE</a:t>
            </a:r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A8D8C0FE-DA05-418D-9F18-A5A81125AD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924611" y="417443"/>
            <a:ext cx="828000" cy="799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FontTx/>
              <a:buNone/>
              <a:defRPr sz="100">
                <a:noFill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latshållare för text 6">
            <a:extLst>
              <a:ext uri="{FF2B5EF4-FFF2-40B4-BE49-F238E27FC236}">
                <a16:creationId xmlns:a16="http://schemas.microsoft.com/office/drawing/2014/main" id="{1848DA8D-03CE-4CA5-A851-F6ABAE67A9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447675"/>
            <a:ext cx="292100" cy="6410325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buFontTx/>
              <a:buNone/>
              <a:defRPr sz="100">
                <a:noFill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F55DE042-7DE8-4583-986C-4082375307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30491" y="1051132"/>
            <a:ext cx="4255909" cy="829149"/>
          </a:xfrm>
        </p:spPr>
        <p:txBody>
          <a:bodyPr rIns="18000" anchor="b" anchorCtr="0"/>
          <a:lstStyle>
            <a:lvl1pPr marL="0" indent="0">
              <a:buFontTx/>
              <a:buNone/>
              <a:defRPr sz="4800">
                <a:solidFill>
                  <a:schemeClr val="bg1"/>
                </a:solidFill>
                <a:latin typeface="+mn-lt"/>
              </a:defRPr>
            </a:lvl1pPr>
            <a:lvl2pPr marL="82550" indent="0">
              <a:buNone/>
              <a:defRPr/>
            </a:lvl2pPr>
          </a:lstStyle>
          <a:p>
            <a:pPr lvl="0"/>
            <a:r>
              <a:rPr lang="sv-SE"/>
              <a:t># (chapter)</a:t>
            </a:r>
          </a:p>
        </p:txBody>
      </p:sp>
      <p:sp>
        <p:nvSpPr>
          <p:cNvPr id="11" name="Platshållare för text 2">
            <a:extLst>
              <a:ext uri="{FF2B5EF4-FFF2-40B4-BE49-F238E27FC236}">
                <a16:creationId xmlns:a16="http://schemas.microsoft.com/office/drawing/2014/main" id="{1DC53C5B-9DC3-4646-B6B3-DD59404D44D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30491" y="2169209"/>
            <a:ext cx="4255909" cy="2462613"/>
          </a:xfrm>
        </p:spPr>
        <p:txBody>
          <a:bodyPr rIns="18000" anchor="t" anchorCtr="0"/>
          <a:lstStyle>
            <a:lvl1pPr marL="0" indent="0">
              <a:spcBef>
                <a:spcPts val="0"/>
              </a:spcBef>
              <a:buFontTx/>
              <a:buNone/>
              <a:defRPr sz="420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82550" indent="0">
              <a:buNone/>
              <a:defRPr/>
            </a:lvl2pPr>
          </a:lstStyle>
          <a:p>
            <a:pPr lvl="0"/>
            <a:r>
              <a:rPr lang="sv-SE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25464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4C1ADE6-C058-9C40-B135-034EB97B43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3709" y="265373"/>
            <a:ext cx="9360000" cy="657339"/>
          </a:xfrm>
        </p:spPr>
        <p:txBody>
          <a:bodyPr lIns="90000" bIns="18000"/>
          <a:lstStyle>
            <a:lvl1pPr>
              <a:defRPr/>
            </a:lvl1pPr>
          </a:lstStyle>
          <a:p>
            <a:r>
              <a:rPr lang="sv-SE"/>
              <a:t>Headline</a:t>
            </a:r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3A0D4D5C-5B1B-1441-A13B-8613512E5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53244" y="6475270"/>
            <a:ext cx="4320448" cy="365125"/>
          </a:xfrm>
        </p:spPr>
        <p:txBody>
          <a:bodyPr/>
          <a:lstStyle/>
          <a:p>
            <a:r>
              <a:rPr lang="en-GB" err="1"/>
              <a:t>NeXus</a:t>
            </a:r>
            <a:r>
              <a:rPr lang="en-GB"/>
              <a:t> Constructor Redesign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184FAE50-4669-D540-A55E-354FF0C59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292" y="6475270"/>
            <a:ext cx="2743200" cy="365125"/>
          </a:xfrm>
        </p:spPr>
        <p:txBody>
          <a:bodyPr/>
          <a:lstStyle/>
          <a:p>
            <a:fld id="{F7283078-D760-1647-8B80-66BA8B52336D}" type="slidenum">
              <a:rPr lang="sv-SE" smtClean="0"/>
              <a:t>‹#›</a:t>
            </a:fld>
            <a:endParaRPr lang="sv-SE"/>
          </a:p>
        </p:txBody>
      </p:sp>
      <p:sp>
        <p:nvSpPr>
          <p:cNvPr id="14" name="Platshållare för text 13">
            <a:extLst>
              <a:ext uri="{FF2B5EF4-FFF2-40B4-BE49-F238E27FC236}">
                <a16:creationId xmlns:a16="http://schemas.microsoft.com/office/drawing/2014/main" id="{DD16215C-7D16-4D0F-BA5D-E02EED6FB2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3709" y="931026"/>
            <a:ext cx="9360000" cy="507076"/>
          </a:xfrm>
        </p:spPr>
        <p:txBody>
          <a:bodyPr lIns="90000" tIns="1800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200">
                <a:solidFill>
                  <a:schemeClr val="accent1"/>
                </a:solidFill>
              </a:defRPr>
            </a:lvl1pPr>
            <a:lvl2pPr marL="82550" indent="0">
              <a:buNone/>
              <a:defRPr/>
            </a:lvl2pPr>
          </a:lstStyle>
          <a:p>
            <a:pPr lvl="0"/>
            <a:r>
              <a:rPr lang="sv-SE"/>
              <a:t>Sub-headline</a:t>
            </a: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A5E954D6-E4D2-47AD-A504-7408EC606D35}"/>
              </a:ext>
            </a:extLst>
          </p:cNvPr>
          <p:cNvSpPr/>
          <p:nvPr userDrawn="1"/>
        </p:nvSpPr>
        <p:spPr>
          <a:xfrm>
            <a:off x="0" y="447675"/>
            <a:ext cx="292101" cy="6410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Bildobjekt 10">
            <a:extLst>
              <a:ext uri="{FF2B5EF4-FFF2-40B4-BE49-F238E27FC236}">
                <a16:creationId xmlns:a16="http://schemas.microsoft.com/office/drawing/2014/main" id="{6DD4ACE8-21C9-474B-A84B-6E399CB9FB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24611" y="417443"/>
            <a:ext cx="826394" cy="800100"/>
          </a:xfrm>
          <a:prstGeom prst="rect">
            <a:avLst/>
          </a:prstGeom>
        </p:spPr>
      </p:pic>
      <p:sp>
        <p:nvSpPr>
          <p:cNvPr id="12" name="Platshållare för innehåll 2">
            <a:extLst>
              <a:ext uri="{FF2B5EF4-FFF2-40B4-BE49-F238E27FC236}">
                <a16:creationId xmlns:a16="http://schemas.microsoft.com/office/drawing/2014/main" id="{5917406D-4BE3-3B4C-BCFF-41B4F0FAB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400" y="1562400"/>
            <a:ext cx="9365782" cy="4768062"/>
          </a:xfrm>
        </p:spPr>
        <p:txBody>
          <a:bodyPr lIns="0" rIns="1800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/>
          </a:p>
        </p:txBody>
      </p:sp>
      <p:sp>
        <p:nvSpPr>
          <p:cNvPr id="13" name="Platshållare för datum 3">
            <a:extLst>
              <a:ext uri="{FF2B5EF4-FFF2-40B4-BE49-F238E27FC236}">
                <a16:creationId xmlns:a16="http://schemas.microsoft.com/office/drawing/2014/main" id="{3E8E36C4-8565-B94E-A90D-FF5DD7F86A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5647" y="6475270"/>
            <a:ext cx="832658" cy="365125"/>
          </a:xfrm>
        </p:spPr>
        <p:txBody>
          <a:bodyPr/>
          <a:lstStyle/>
          <a:p>
            <a:fld id="{18896B66-0B3A-474C-9C9C-E4F07B1F5DAD}" type="datetime1">
              <a:rPr lang="sv-SE" smtClean="0"/>
              <a:t>2023-08-17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8008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n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4C1ADE6-C058-9C40-B135-034EB97B43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3709" y="265373"/>
            <a:ext cx="9360000" cy="657339"/>
          </a:xfrm>
        </p:spPr>
        <p:txBody>
          <a:bodyPr lIns="90000" bIns="18000"/>
          <a:lstStyle>
            <a:lvl1pPr>
              <a:defRPr/>
            </a:lvl1pPr>
          </a:lstStyle>
          <a:p>
            <a:r>
              <a:rPr lang="sv-SE"/>
              <a:t>Headline</a:t>
            </a:r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3A0D4D5C-5B1B-1441-A13B-8613512E5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53244" y="6475270"/>
            <a:ext cx="4320448" cy="365125"/>
          </a:xfrm>
        </p:spPr>
        <p:txBody>
          <a:bodyPr/>
          <a:lstStyle/>
          <a:p>
            <a:r>
              <a:rPr lang="en-GB" err="1"/>
              <a:t>NeXus</a:t>
            </a:r>
            <a:r>
              <a:rPr lang="en-GB"/>
              <a:t> Constructor Redesign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184FAE50-4669-D540-A55E-354FF0C59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292" y="6475270"/>
            <a:ext cx="2743200" cy="365125"/>
          </a:xfrm>
        </p:spPr>
        <p:txBody>
          <a:bodyPr/>
          <a:lstStyle/>
          <a:p>
            <a:fld id="{F7283078-D760-1647-8B80-66BA8B52336D}" type="slidenum">
              <a:rPr lang="sv-SE" smtClean="0"/>
              <a:t>‹#›</a:t>
            </a:fld>
            <a:endParaRPr lang="sv-SE"/>
          </a:p>
        </p:txBody>
      </p:sp>
      <p:sp>
        <p:nvSpPr>
          <p:cNvPr id="9" name="Platshållare för innehåll 2">
            <a:extLst>
              <a:ext uri="{FF2B5EF4-FFF2-40B4-BE49-F238E27FC236}">
                <a16:creationId xmlns:a16="http://schemas.microsoft.com/office/drawing/2014/main" id="{590CF35B-F516-4A5B-A8AB-7A0A28362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400" y="1562400"/>
            <a:ext cx="4993785" cy="4768062"/>
          </a:xfrm>
        </p:spPr>
        <p:txBody>
          <a:bodyPr lIns="0" rIns="18000"/>
          <a:lstStyle>
            <a:lvl1pPr>
              <a:lnSpc>
                <a:spcPct val="100000"/>
              </a:lnSpc>
              <a:defRPr/>
            </a:lvl1pPr>
            <a:lvl2pPr marL="358775" indent="-215900">
              <a:lnSpc>
                <a:spcPct val="100000"/>
              </a:lnSpc>
              <a:tabLst/>
              <a:defRPr/>
            </a:lvl2pPr>
            <a:lvl3pPr marL="449263" indent="-196850">
              <a:lnSpc>
                <a:spcPct val="100000"/>
              </a:lnSpc>
              <a:tabLst/>
              <a:defRPr/>
            </a:lvl3pPr>
            <a:lvl4pPr marL="541338" indent="-180000">
              <a:lnSpc>
                <a:spcPct val="100000"/>
              </a:lnSpc>
              <a:tabLst/>
              <a:defRPr/>
            </a:lvl4pPr>
            <a:lvl5pPr marL="630000" indent="-162000">
              <a:lnSpc>
                <a:spcPct val="100000"/>
              </a:lnSpc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2" name="Platshållare för innehåll 2">
            <a:extLst>
              <a:ext uri="{FF2B5EF4-FFF2-40B4-BE49-F238E27FC236}">
                <a16:creationId xmlns:a16="http://schemas.microsoft.com/office/drawing/2014/main" id="{BA21051E-3C35-41FB-8E6B-797DB8F2697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73692" y="1562400"/>
            <a:ext cx="4993785" cy="4768062"/>
          </a:xfrm>
        </p:spPr>
        <p:txBody>
          <a:bodyPr lIns="0" rIns="18000"/>
          <a:lstStyle>
            <a:lvl1pPr>
              <a:lnSpc>
                <a:spcPct val="100000"/>
              </a:lnSpc>
              <a:defRPr/>
            </a:lvl1pPr>
            <a:lvl2pPr marL="360000" indent="-216000">
              <a:lnSpc>
                <a:spcPct val="100000"/>
              </a:lnSpc>
              <a:tabLst/>
              <a:defRPr/>
            </a:lvl2pPr>
            <a:lvl3pPr marL="450000" indent="-198000">
              <a:lnSpc>
                <a:spcPct val="100000"/>
              </a:lnSpc>
              <a:tabLst/>
              <a:defRPr/>
            </a:lvl3pPr>
            <a:lvl4pPr marL="540000" indent="-180000">
              <a:lnSpc>
                <a:spcPct val="100000"/>
              </a:lnSpc>
              <a:tabLst/>
              <a:defRPr/>
            </a:lvl4pPr>
            <a:lvl5pPr marL="628650" indent="-162000">
              <a:lnSpc>
                <a:spcPct val="100000"/>
              </a:lnSpc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4" name="Platshållare för text 13">
            <a:extLst>
              <a:ext uri="{FF2B5EF4-FFF2-40B4-BE49-F238E27FC236}">
                <a16:creationId xmlns:a16="http://schemas.microsoft.com/office/drawing/2014/main" id="{DD16215C-7D16-4D0F-BA5D-E02EED6FB2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3709" y="931026"/>
            <a:ext cx="9360000" cy="507076"/>
          </a:xfrm>
        </p:spPr>
        <p:txBody>
          <a:bodyPr lIns="90000" tIns="1800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200">
                <a:solidFill>
                  <a:schemeClr val="accent1"/>
                </a:solidFill>
              </a:defRPr>
            </a:lvl1pPr>
            <a:lvl2pPr marL="82550" indent="0">
              <a:buNone/>
              <a:defRPr/>
            </a:lvl2pPr>
          </a:lstStyle>
          <a:p>
            <a:pPr lvl="0"/>
            <a:r>
              <a:rPr lang="sv-SE"/>
              <a:t>Sub-headline</a:t>
            </a:r>
          </a:p>
        </p:txBody>
      </p:sp>
      <p:sp>
        <p:nvSpPr>
          <p:cNvPr id="15" name="Rektangel 14">
            <a:extLst>
              <a:ext uri="{FF2B5EF4-FFF2-40B4-BE49-F238E27FC236}">
                <a16:creationId xmlns:a16="http://schemas.microsoft.com/office/drawing/2014/main" id="{87E2C692-2C39-4CA8-AA87-45E0F36B6A0E}"/>
              </a:ext>
            </a:extLst>
          </p:cNvPr>
          <p:cNvSpPr/>
          <p:nvPr userDrawn="1"/>
        </p:nvSpPr>
        <p:spPr>
          <a:xfrm>
            <a:off x="0" y="447675"/>
            <a:ext cx="292101" cy="6410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6" name="Bildobjekt 15">
            <a:extLst>
              <a:ext uri="{FF2B5EF4-FFF2-40B4-BE49-F238E27FC236}">
                <a16:creationId xmlns:a16="http://schemas.microsoft.com/office/drawing/2014/main" id="{E327627C-4BB8-4965-8107-0E7E741F83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24611" y="417443"/>
            <a:ext cx="826394" cy="800100"/>
          </a:xfrm>
          <a:prstGeom prst="rect">
            <a:avLst/>
          </a:prstGeom>
        </p:spPr>
      </p:pic>
      <p:sp>
        <p:nvSpPr>
          <p:cNvPr id="11" name="Platshållare för datum 3">
            <a:extLst>
              <a:ext uri="{FF2B5EF4-FFF2-40B4-BE49-F238E27FC236}">
                <a16:creationId xmlns:a16="http://schemas.microsoft.com/office/drawing/2014/main" id="{154C1432-4F85-1F42-8016-9B83B89CC8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5647" y="6475270"/>
            <a:ext cx="832658" cy="365125"/>
          </a:xfrm>
        </p:spPr>
        <p:txBody>
          <a:bodyPr/>
          <a:lstStyle/>
          <a:p>
            <a:fld id="{18896B66-0B3A-474C-9C9C-E4F07B1F5DAD}" type="datetime1">
              <a:rPr lang="sv-SE" smtClean="0"/>
              <a:t>2023-08-17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510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n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4C1ADE6-C058-9C40-B135-034EB97B43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3709" y="265373"/>
            <a:ext cx="9360000" cy="657339"/>
          </a:xfrm>
        </p:spPr>
        <p:txBody>
          <a:bodyPr lIns="90000" bIns="18000"/>
          <a:lstStyle>
            <a:lvl1pPr>
              <a:defRPr/>
            </a:lvl1pPr>
          </a:lstStyle>
          <a:p>
            <a:r>
              <a:rPr lang="sv-SE"/>
              <a:t>Headline</a:t>
            </a:r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3A0D4D5C-5B1B-1441-A13B-8613512E5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53244" y="6475270"/>
            <a:ext cx="4320448" cy="365125"/>
          </a:xfrm>
        </p:spPr>
        <p:txBody>
          <a:bodyPr/>
          <a:lstStyle/>
          <a:p>
            <a:r>
              <a:rPr lang="en-GB" err="1"/>
              <a:t>NeXus</a:t>
            </a:r>
            <a:r>
              <a:rPr lang="en-GB"/>
              <a:t> Constructor Redesign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184FAE50-4669-D540-A55E-354FF0C59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292" y="6475270"/>
            <a:ext cx="2743200" cy="365125"/>
          </a:xfrm>
        </p:spPr>
        <p:txBody>
          <a:bodyPr/>
          <a:lstStyle/>
          <a:p>
            <a:fld id="{F7283078-D760-1647-8B80-66BA8B52336D}" type="slidenum">
              <a:rPr lang="sv-SE" smtClean="0"/>
              <a:t>‹#›</a:t>
            </a:fld>
            <a:endParaRPr lang="sv-SE"/>
          </a:p>
        </p:txBody>
      </p:sp>
      <p:sp>
        <p:nvSpPr>
          <p:cNvPr id="9" name="Platshållare för innehåll 2">
            <a:extLst>
              <a:ext uri="{FF2B5EF4-FFF2-40B4-BE49-F238E27FC236}">
                <a16:creationId xmlns:a16="http://schemas.microsoft.com/office/drawing/2014/main" id="{590CF35B-F516-4A5B-A8AB-7A0A28362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400" y="1562400"/>
            <a:ext cx="3255409" cy="4768062"/>
          </a:xfrm>
        </p:spPr>
        <p:txBody>
          <a:bodyPr lIns="0" rIns="18000"/>
          <a:lstStyle>
            <a:lvl1pPr>
              <a:lnSpc>
                <a:spcPct val="100000"/>
              </a:lnSpc>
              <a:defRPr/>
            </a:lvl1pPr>
            <a:lvl2pPr marL="360000" indent="-216000">
              <a:lnSpc>
                <a:spcPct val="100000"/>
              </a:lnSpc>
              <a:tabLst/>
              <a:defRPr/>
            </a:lvl2pPr>
            <a:lvl3pPr marL="449263" indent="-196850">
              <a:lnSpc>
                <a:spcPct val="100000"/>
              </a:lnSpc>
              <a:tabLst/>
              <a:defRPr/>
            </a:lvl3pPr>
            <a:lvl4pPr marL="541338" indent="-180975">
              <a:lnSpc>
                <a:spcPct val="100000"/>
              </a:lnSpc>
              <a:tabLst/>
              <a:defRPr/>
            </a:lvl4pPr>
            <a:lvl5pPr marL="630000" indent="-162000">
              <a:lnSpc>
                <a:spcPct val="100000"/>
              </a:lnSpc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4" name="Platshållare för text 13">
            <a:extLst>
              <a:ext uri="{FF2B5EF4-FFF2-40B4-BE49-F238E27FC236}">
                <a16:creationId xmlns:a16="http://schemas.microsoft.com/office/drawing/2014/main" id="{DD16215C-7D16-4D0F-BA5D-E02EED6FB2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3709" y="931026"/>
            <a:ext cx="9360000" cy="507076"/>
          </a:xfrm>
        </p:spPr>
        <p:txBody>
          <a:bodyPr lIns="90000" tIns="1800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200">
                <a:solidFill>
                  <a:schemeClr val="accent1"/>
                </a:solidFill>
              </a:defRPr>
            </a:lvl1pPr>
            <a:lvl2pPr marL="82550" indent="0">
              <a:buNone/>
              <a:defRPr/>
            </a:lvl2pPr>
          </a:lstStyle>
          <a:p>
            <a:pPr lvl="0"/>
            <a:r>
              <a:rPr lang="sv-SE"/>
              <a:t>Sub-headline</a:t>
            </a:r>
          </a:p>
        </p:txBody>
      </p:sp>
      <p:sp>
        <p:nvSpPr>
          <p:cNvPr id="15" name="Rektangel 14">
            <a:extLst>
              <a:ext uri="{FF2B5EF4-FFF2-40B4-BE49-F238E27FC236}">
                <a16:creationId xmlns:a16="http://schemas.microsoft.com/office/drawing/2014/main" id="{87E2C692-2C39-4CA8-AA87-45E0F36B6A0E}"/>
              </a:ext>
            </a:extLst>
          </p:cNvPr>
          <p:cNvSpPr/>
          <p:nvPr userDrawn="1"/>
        </p:nvSpPr>
        <p:spPr>
          <a:xfrm>
            <a:off x="0" y="447675"/>
            <a:ext cx="292101" cy="6410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6" name="Bildobjekt 15">
            <a:extLst>
              <a:ext uri="{FF2B5EF4-FFF2-40B4-BE49-F238E27FC236}">
                <a16:creationId xmlns:a16="http://schemas.microsoft.com/office/drawing/2014/main" id="{E327627C-4BB8-4965-8107-0E7E741F83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24611" y="417443"/>
            <a:ext cx="826394" cy="800100"/>
          </a:xfrm>
          <a:prstGeom prst="rect">
            <a:avLst/>
          </a:prstGeom>
        </p:spPr>
      </p:pic>
      <p:sp>
        <p:nvSpPr>
          <p:cNvPr id="13" name="Platshållare för innehåll 2">
            <a:extLst>
              <a:ext uri="{FF2B5EF4-FFF2-40B4-BE49-F238E27FC236}">
                <a16:creationId xmlns:a16="http://schemas.microsoft.com/office/drawing/2014/main" id="{B2D0E559-A900-41F3-93C5-387A7764A152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605297" y="1562400"/>
            <a:ext cx="3255409" cy="4768062"/>
          </a:xfrm>
        </p:spPr>
        <p:txBody>
          <a:bodyPr lIns="0" rIns="18000"/>
          <a:lstStyle>
            <a:lvl1pPr>
              <a:lnSpc>
                <a:spcPct val="100000"/>
              </a:lnSpc>
              <a:defRPr/>
            </a:lvl1pPr>
            <a:lvl2pPr marL="360000" indent="-216000">
              <a:lnSpc>
                <a:spcPct val="100000"/>
              </a:lnSpc>
              <a:tabLst/>
              <a:defRPr/>
            </a:lvl2pPr>
            <a:lvl3pPr marL="450000" indent="-198000">
              <a:lnSpc>
                <a:spcPct val="100000"/>
              </a:lnSpc>
              <a:tabLst/>
              <a:defRPr/>
            </a:lvl3pPr>
            <a:lvl4pPr marL="539750" indent="-196850">
              <a:lnSpc>
                <a:spcPct val="100000"/>
              </a:lnSpc>
              <a:tabLst/>
              <a:defRPr/>
            </a:lvl4pPr>
            <a:lvl5pPr marL="630000" indent="-162000">
              <a:lnSpc>
                <a:spcPct val="100000"/>
              </a:lnSpc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7" name="Platshållare för innehåll 2">
            <a:extLst>
              <a:ext uri="{FF2B5EF4-FFF2-40B4-BE49-F238E27FC236}">
                <a16:creationId xmlns:a16="http://schemas.microsoft.com/office/drawing/2014/main" id="{E4E99B3B-ADB3-4D1A-9A7F-AA1B8528E6C7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16194" y="1562400"/>
            <a:ext cx="3255409" cy="4768062"/>
          </a:xfrm>
        </p:spPr>
        <p:txBody>
          <a:bodyPr lIns="0" rIns="18000"/>
          <a:lstStyle>
            <a:lvl1pPr>
              <a:lnSpc>
                <a:spcPct val="100000"/>
              </a:lnSpc>
              <a:defRPr/>
            </a:lvl1pPr>
            <a:lvl2pPr marL="360000" indent="-216000">
              <a:lnSpc>
                <a:spcPct val="100000"/>
              </a:lnSpc>
              <a:tabLst/>
              <a:defRPr/>
            </a:lvl2pPr>
            <a:lvl3pPr marL="450000" indent="-198000">
              <a:lnSpc>
                <a:spcPct val="100000"/>
              </a:lnSpc>
              <a:tabLst/>
              <a:defRPr/>
            </a:lvl3pPr>
            <a:lvl4pPr marL="540000" indent="-180000">
              <a:lnSpc>
                <a:spcPct val="100000"/>
              </a:lnSpc>
              <a:tabLst/>
              <a:defRPr/>
            </a:lvl4pPr>
            <a:lvl5pPr marL="630000" indent="-162000">
              <a:lnSpc>
                <a:spcPct val="100000"/>
              </a:lnSpc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2" name="Platshållare för datum 3">
            <a:extLst>
              <a:ext uri="{FF2B5EF4-FFF2-40B4-BE49-F238E27FC236}">
                <a16:creationId xmlns:a16="http://schemas.microsoft.com/office/drawing/2014/main" id="{F91A8E7B-C629-D343-8A83-7EB0ADF608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5647" y="6475270"/>
            <a:ext cx="832658" cy="365125"/>
          </a:xfrm>
        </p:spPr>
        <p:txBody>
          <a:bodyPr/>
          <a:lstStyle/>
          <a:p>
            <a:fld id="{18896B66-0B3A-474C-9C9C-E4F07B1F5DAD}" type="datetime1">
              <a:rPr lang="sv-SE" smtClean="0"/>
              <a:t>2023-08-17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67666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bild 6">
            <a:extLst>
              <a:ext uri="{FF2B5EF4-FFF2-40B4-BE49-F238E27FC236}">
                <a16:creationId xmlns:a16="http://schemas.microsoft.com/office/drawing/2014/main" id="{16B191E2-1C71-4B4C-B562-DD793673C24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73813" y="1562100"/>
            <a:ext cx="4994275" cy="476885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800">
                <a:solidFill>
                  <a:srgbClr val="666666"/>
                </a:solidFill>
              </a:defRPr>
            </a:lvl1pPr>
          </a:lstStyle>
          <a:p>
            <a:r>
              <a:rPr lang="sv-SE"/>
              <a:t>INSERT IMAGE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74C1ADE6-C058-9C40-B135-034EB97B43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3709" y="265373"/>
            <a:ext cx="9360000" cy="657339"/>
          </a:xfrm>
        </p:spPr>
        <p:txBody>
          <a:bodyPr lIns="90000" bIns="18000"/>
          <a:lstStyle>
            <a:lvl1pPr>
              <a:defRPr/>
            </a:lvl1pPr>
          </a:lstStyle>
          <a:p>
            <a:r>
              <a:rPr lang="sv-SE"/>
              <a:t>Headline</a:t>
            </a:r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3A0D4D5C-5B1B-1441-A13B-8613512E5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53244" y="6475270"/>
            <a:ext cx="4320448" cy="365125"/>
          </a:xfrm>
        </p:spPr>
        <p:txBody>
          <a:bodyPr/>
          <a:lstStyle/>
          <a:p>
            <a:r>
              <a:rPr lang="sv-SE"/>
              <a:t>PRESENTATION TITL  FOOTER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184FAE50-4669-D540-A55E-354FF0C59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292" y="6475270"/>
            <a:ext cx="2743200" cy="365125"/>
          </a:xfrm>
        </p:spPr>
        <p:txBody>
          <a:bodyPr/>
          <a:lstStyle/>
          <a:p>
            <a:fld id="{F7283078-D760-1647-8B80-66BA8B52336D}" type="slidenum">
              <a:rPr lang="sv-SE" smtClean="0"/>
              <a:t>‹#›</a:t>
            </a:fld>
            <a:endParaRPr lang="sv-SE"/>
          </a:p>
        </p:txBody>
      </p:sp>
      <p:sp>
        <p:nvSpPr>
          <p:cNvPr id="9" name="Platshållare för innehåll 2">
            <a:extLst>
              <a:ext uri="{FF2B5EF4-FFF2-40B4-BE49-F238E27FC236}">
                <a16:creationId xmlns:a16="http://schemas.microsoft.com/office/drawing/2014/main" id="{590CF35B-F516-4A5B-A8AB-7A0A28362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400" y="1562400"/>
            <a:ext cx="4993785" cy="4768062"/>
          </a:xfrm>
        </p:spPr>
        <p:txBody>
          <a:bodyPr lIns="0" rIns="18000"/>
          <a:lstStyle>
            <a:lvl1pPr>
              <a:lnSpc>
                <a:spcPct val="100000"/>
              </a:lnSpc>
              <a:defRPr/>
            </a:lvl1pPr>
            <a:lvl2pPr marL="360000" indent="-216000">
              <a:lnSpc>
                <a:spcPct val="100000"/>
              </a:lnSpc>
              <a:tabLst/>
              <a:defRPr/>
            </a:lvl2pPr>
            <a:lvl3pPr marL="450000" indent="-198000">
              <a:lnSpc>
                <a:spcPct val="100000"/>
              </a:lnSpc>
              <a:tabLst/>
              <a:defRPr/>
            </a:lvl3pPr>
            <a:lvl4pPr marL="540000" indent="-180000">
              <a:lnSpc>
                <a:spcPct val="100000"/>
              </a:lnSpc>
              <a:tabLst/>
              <a:defRPr/>
            </a:lvl4pPr>
            <a:lvl5pPr marL="630000" indent="-162000">
              <a:lnSpc>
                <a:spcPct val="100000"/>
              </a:lnSpc>
              <a:tabLst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4" name="Platshållare för text 13">
            <a:extLst>
              <a:ext uri="{FF2B5EF4-FFF2-40B4-BE49-F238E27FC236}">
                <a16:creationId xmlns:a16="http://schemas.microsoft.com/office/drawing/2014/main" id="{DD16215C-7D16-4D0F-BA5D-E02EED6FB2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3709" y="931026"/>
            <a:ext cx="9360000" cy="507076"/>
          </a:xfrm>
        </p:spPr>
        <p:txBody>
          <a:bodyPr lIns="90000" tIns="1800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200">
                <a:solidFill>
                  <a:schemeClr val="accent1"/>
                </a:solidFill>
              </a:defRPr>
            </a:lvl1pPr>
            <a:lvl2pPr marL="82550" indent="0">
              <a:buNone/>
              <a:defRPr/>
            </a:lvl2pPr>
          </a:lstStyle>
          <a:p>
            <a:pPr lvl="0"/>
            <a:r>
              <a:rPr lang="sv-SE"/>
              <a:t>Sub-headline</a:t>
            </a:r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C4F3A85-66E6-412A-97CD-99D922EFBEE2}"/>
              </a:ext>
            </a:extLst>
          </p:cNvPr>
          <p:cNvSpPr/>
          <p:nvPr userDrawn="1"/>
        </p:nvSpPr>
        <p:spPr>
          <a:xfrm>
            <a:off x="0" y="447675"/>
            <a:ext cx="292101" cy="6410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3" name="Bildobjekt 12">
            <a:extLst>
              <a:ext uri="{FF2B5EF4-FFF2-40B4-BE49-F238E27FC236}">
                <a16:creationId xmlns:a16="http://schemas.microsoft.com/office/drawing/2014/main" id="{506E76ED-0FF0-4A03-8EB9-06B57B12EC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24611" y="417443"/>
            <a:ext cx="826394" cy="800100"/>
          </a:xfrm>
          <a:prstGeom prst="rect">
            <a:avLst/>
          </a:prstGeom>
        </p:spPr>
      </p:pic>
      <p:sp>
        <p:nvSpPr>
          <p:cNvPr id="12" name="Platshållare för datum 3">
            <a:extLst>
              <a:ext uri="{FF2B5EF4-FFF2-40B4-BE49-F238E27FC236}">
                <a16:creationId xmlns:a16="http://schemas.microsoft.com/office/drawing/2014/main" id="{5D496E45-863B-704B-B14F-5E0F58578D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5647" y="6475270"/>
            <a:ext cx="832658" cy="365125"/>
          </a:xfrm>
        </p:spPr>
        <p:txBody>
          <a:bodyPr/>
          <a:lstStyle/>
          <a:p>
            <a:fld id="{18896B66-0B3A-474C-9C9C-E4F07B1F5DAD}" type="datetime1">
              <a:rPr lang="sv-SE" smtClean="0"/>
              <a:t>2023-08-17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6655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.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tshållare för bild 12">
            <a:extLst>
              <a:ext uri="{FF2B5EF4-FFF2-40B4-BE49-F238E27FC236}">
                <a16:creationId xmlns:a16="http://schemas.microsoft.com/office/drawing/2014/main" id="{4FD00856-A3E1-48A7-B9CD-D7B89BD6A06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800"/>
            </a:lvl1pPr>
          </a:lstStyle>
          <a:p>
            <a:r>
              <a:rPr lang="sv-SE"/>
              <a:t>INSERT IMAGE</a:t>
            </a:r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A8D8C0FE-DA05-418D-9F18-A5A81125AD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924611" y="417443"/>
            <a:ext cx="828000" cy="7992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FontTx/>
              <a:buNone/>
              <a:defRPr sz="100">
                <a:noFill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latshållare för text 6">
            <a:extLst>
              <a:ext uri="{FF2B5EF4-FFF2-40B4-BE49-F238E27FC236}">
                <a16:creationId xmlns:a16="http://schemas.microsoft.com/office/drawing/2014/main" id="{1848DA8D-03CE-4CA5-A851-F6ABAE67A9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447675"/>
            <a:ext cx="292100" cy="6410325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>
              <a:buFontTx/>
              <a:buNone/>
              <a:defRPr sz="100">
                <a:noFill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ubrik 1">
            <a:extLst>
              <a:ext uri="{FF2B5EF4-FFF2-40B4-BE49-F238E27FC236}">
                <a16:creationId xmlns:a16="http://schemas.microsoft.com/office/drawing/2014/main" id="{8F5BB748-C0D0-CB4F-BA93-7488E4BA70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03709" y="265373"/>
            <a:ext cx="9360000" cy="657339"/>
          </a:xfrm>
        </p:spPr>
        <p:txBody>
          <a:bodyPr lIns="90000" bIns="180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Image </a:t>
            </a:r>
            <a:r>
              <a:rPr lang="sv-SE" dirty="0" err="1"/>
              <a:t>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53286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81532B06-EA3A-AA45-A1FA-C8E1873FD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709" y="281999"/>
            <a:ext cx="9478393" cy="657340"/>
          </a:xfrm>
          <a:prstGeom prst="rect">
            <a:avLst/>
          </a:prstGeom>
        </p:spPr>
        <p:txBody>
          <a:bodyPr vert="horz" lIns="90000" tIns="45720" rIns="91440" bIns="45720" rtlCol="0" anchor="t" anchorCtr="0">
            <a:noAutofit/>
          </a:bodyPr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66E4D6F2-5CFB-9D4E-AED8-120937FE25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95647" y="6483583"/>
            <a:ext cx="8326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spc="80" baseline="0">
                <a:solidFill>
                  <a:srgbClr val="CCCCCC"/>
                </a:solidFill>
              </a:defRPr>
            </a:lvl1pPr>
          </a:lstStyle>
          <a:p>
            <a:fld id="{926FFDD8-E9D5-414B-9D01-E73C6B8A8FCA}" type="datetime1">
              <a:rPr lang="sv-SE" smtClean="0"/>
              <a:t>2023-08-17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515FD9D7-4C35-3343-B008-A413FF500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53244" y="648358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80" baseline="0">
                <a:solidFill>
                  <a:srgbClr val="CCCCCC"/>
                </a:solidFill>
              </a:defRPr>
            </a:lvl1pPr>
          </a:lstStyle>
          <a:p>
            <a:r>
              <a:rPr lang="sv-SE"/>
              <a:t>PRESENTATION TITLE / FOOTER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AF6B396D-270A-E047-8DAD-6D51B53CAD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5292" y="64835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>
                <a:solidFill>
                  <a:schemeClr val="accent1"/>
                </a:solidFill>
              </a:defRPr>
            </a:lvl1pPr>
          </a:lstStyle>
          <a:p>
            <a:fld id="{F7283078-D760-1647-8B80-66BA8B52336D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1" name="Platshållare för text 2">
            <a:extLst>
              <a:ext uri="{FF2B5EF4-FFF2-40B4-BE49-F238E27FC236}">
                <a16:creationId xmlns:a16="http://schemas.microsoft.com/office/drawing/2014/main" id="{CD0A89FF-22DC-4B6A-B9ED-60B2F32ED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5894" y="1561865"/>
            <a:ext cx="9561022" cy="4565397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82584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49" r:id="rId2"/>
    <p:sldLayoutId id="2147483665" r:id="rId3"/>
    <p:sldLayoutId id="2147483667" r:id="rId4"/>
    <p:sldLayoutId id="2147483669" r:id="rId5"/>
    <p:sldLayoutId id="2147483650" r:id="rId6"/>
    <p:sldLayoutId id="2147483668" r:id="rId7"/>
    <p:sldLayoutId id="2147483662" r:id="rId8"/>
    <p:sldLayoutId id="2147483664" r:id="rId9"/>
    <p:sldLayoutId id="2147483663" r:id="rId10"/>
    <p:sldLayoutId id="2147483666" r:id="rId11"/>
    <p:sldLayoutId id="2147483670" r:id="rId12"/>
    <p:sldLayoutId id="2147483671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rgbClr val="666666"/>
          </a:solidFill>
          <a:latin typeface="+mj-lt"/>
          <a:ea typeface="+mj-ea"/>
          <a:cs typeface="+mj-cs"/>
        </a:defRPr>
      </a:lvl1pPr>
    </p:titleStyle>
    <p:bodyStyle>
      <a:lvl1pPr marL="101600" indent="-101600" algn="l" defTabSz="914400" rtl="0" eaLnBrk="1" latinLnBrk="0" hangingPunct="1">
        <a:lnSpc>
          <a:spcPct val="100000"/>
        </a:lnSpc>
        <a:spcBef>
          <a:spcPts val="1000"/>
        </a:spcBef>
        <a:buClr>
          <a:srgbClr val="666666"/>
        </a:buClr>
        <a:buFont typeface="Segoe UI" panose="020B0502040204020203" pitchFamily="34" charset="0"/>
        <a:buChar char=" "/>
        <a:defRPr sz="2000" kern="1200">
          <a:solidFill>
            <a:srgbClr val="666666"/>
          </a:solidFill>
          <a:latin typeface="+mn-lt"/>
          <a:ea typeface="+mn-ea"/>
          <a:cs typeface="+mn-cs"/>
        </a:defRPr>
      </a:lvl1pPr>
      <a:lvl2pPr marL="315913" indent="-233363" algn="l" defTabSz="914400" rtl="0" eaLnBrk="1" latinLnBrk="0" hangingPunct="1">
        <a:lnSpc>
          <a:spcPct val="100000"/>
        </a:lnSpc>
        <a:spcBef>
          <a:spcPts val="1000"/>
        </a:spcBef>
        <a:buClr>
          <a:srgbClr val="666666"/>
        </a:buClr>
        <a:buFont typeface="Wingdings" panose="05000000000000000000" pitchFamily="2" charset="2"/>
        <a:buChar char=""/>
        <a:defRPr sz="2000" kern="1200">
          <a:solidFill>
            <a:srgbClr val="666666"/>
          </a:solidFill>
          <a:latin typeface="+mn-lt"/>
          <a:ea typeface="+mn-ea"/>
          <a:cs typeface="+mn-cs"/>
        </a:defRPr>
      </a:lvl2pPr>
      <a:lvl3pPr marL="582613" indent="-250825" algn="l" defTabSz="914400" rtl="0" eaLnBrk="1" latinLnBrk="0" hangingPunct="1">
        <a:lnSpc>
          <a:spcPct val="100000"/>
        </a:lnSpc>
        <a:spcBef>
          <a:spcPts val="1000"/>
        </a:spcBef>
        <a:buClr>
          <a:srgbClr val="666666"/>
        </a:buClr>
        <a:buFont typeface="Arial" panose="020B0604020202020204" pitchFamily="34" charset="0"/>
        <a:buChar char="−"/>
        <a:defRPr sz="1800" kern="1200">
          <a:solidFill>
            <a:srgbClr val="666666"/>
          </a:solidFill>
          <a:latin typeface="+mn-lt"/>
          <a:ea typeface="+mn-ea"/>
          <a:cs typeface="+mn-cs"/>
        </a:defRPr>
      </a:lvl3pPr>
      <a:lvl4pPr marL="839788" indent="-233363" algn="l" defTabSz="914400" rtl="0" eaLnBrk="1" latinLnBrk="0" hangingPunct="1">
        <a:lnSpc>
          <a:spcPct val="100000"/>
        </a:lnSpc>
        <a:spcBef>
          <a:spcPts val="1000"/>
        </a:spcBef>
        <a:buClr>
          <a:srgbClr val="666666"/>
        </a:buClr>
        <a:buFont typeface="Arial" panose="020B0604020202020204" pitchFamily="34" charset="0"/>
        <a:buChar char="−"/>
        <a:defRPr sz="1600" kern="1200">
          <a:solidFill>
            <a:srgbClr val="666666"/>
          </a:solidFill>
          <a:latin typeface="+mn-lt"/>
          <a:ea typeface="+mn-ea"/>
          <a:cs typeface="+mn-cs"/>
        </a:defRPr>
      </a:lvl4pPr>
      <a:lvl5pPr marL="1055688" indent="-200025" algn="l" defTabSz="914400" rtl="0" eaLnBrk="1" latinLnBrk="0" hangingPunct="1">
        <a:lnSpc>
          <a:spcPct val="100000"/>
        </a:lnSpc>
        <a:spcBef>
          <a:spcPts val="1000"/>
        </a:spcBef>
        <a:buClr>
          <a:srgbClr val="666666"/>
        </a:buClr>
        <a:buFont typeface="Arial" panose="020B0604020202020204" pitchFamily="34" charset="0"/>
        <a:buChar char="−"/>
        <a:defRPr sz="1400" kern="1200">
          <a:solidFill>
            <a:srgbClr val="66666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llvm.org/docs/LibFuzzer.html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145/96267.96279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2677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3145CF3-C12C-4347-8E68-43E7983404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Cut seamlessly to terminal...</a:t>
            </a:r>
          </a:p>
        </p:txBody>
      </p:sp>
    </p:spTree>
    <p:extLst>
      <p:ext uri="{BB962C8B-B14F-4D97-AF65-F5344CB8AC3E}">
        <p14:creationId xmlns:p14="http://schemas.microsoft.com/office/powerpoint/2010/main" val="1209966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CEE7-04A7-39FE-6561-84648DC92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Inputs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469B7-F460-C79C-5103-EFCF752F5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NeXus Constructor Redesign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123662-A598-AB02-DCD3-B1F917904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83078-D760-1647-8B80-66BA8B52336D}" type="slidenum">
              <a:rPr lang="sv-SE" smtClean="0"/>
              <a:t>11</a:t>
            </a:fld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1AD6DF-6CC8-379E-EC95-12A962B1620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B7D0BA-30AA-7180-A0E1-9CF698C00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3"/>
          <a:lstStyle/>
          <a:p>
            <a:r>
              <a:rPr lang="en-GB" sz="800" dirty="0"/>
              <a:t>STARTING</a:t>
            </a:r>
          </a:p>
          <a:p>
            <a:r>
              <a:rPr lang="en-GB" sz="800" dirty="0"/>
              <a:t>-1</a:t>
            </a:r>
          </a:p>
          <a:p>
            <a:r>
              <a:rPr lang="en-GB" sz="800" dirty="0"/>
              <a:t>0</a:t>
            </a:r>
          </a:p>
          <a:p>
            <a:r>
              <a:rPr lang="en-GB" sz="800" dirty="0"/>
              <a:t>0.0</a:t>
            </a:r>
          </a:p>
          <a:p>
            <a:r>
              <a:rPr lang="en-GB" sz="800" dirty="0"/>
              <a:t>1</a:t>
            </a:r>
          </a:p>
          <a:p>
            <a:r>
              <a:rPr lang="en-GB" sz="800" dirty="0"/>
              <a:t>10</a:t>
            </a:r>
          </a:p>
          <a:p>
            <a:r>
              <a:rPr lang="en-GB" sz="800" dirty="0"/>
              <a:t>-10</a:t>
            </a:r>
          </a:p>
          <a:p>
            <a:r>
              <a:rPr lang="en-GB" sz="800" dirty="0"/>
              <a:t>3.1415926535897932384626433832795028841971</a:t>
            </a:r>
          </a:p>
          <a:p>
            <a:r>
              <a:rPr lang="en-GB" sz="800" dirty="0"/>
              <a:t>2147483647</a:t>
            </a:r>
          </a:p>
          <a:p>
            <a:r>
              <a:rPr lang="en-GB" sz="800" dirty="0"/>
              <a:t>2147483648</a:t>
            </a:r>
          </a:p>
          <a:p>
            <a:r>
              <a:rPr lang="en-GB" sz="800" dirty="0"/>
              <a:t>4294967295</a:t>
            </a:r>
          </a:p>
          <a:p>
            <a:r>
              <a:rPr lang="en-GB" sz="800" dirty="0"/>
              <a:t>4294967296</a:t>
            </a:r>
          </a:p>
          <a:p>
            <a:r>
              <a:rPr lang="en-GB" sz="800" dirty="0"/>
              <a:t>-2147483647</a:t>
            </a:r>
          </a:p>
          <a:p>
            <a:r>
              <a:rPr lang="en-GB" sz="800" dirty="0"/>
              <a:t>-2147483648</a:t>
            </a:r>
          </a:p>
          <a:p>
            <a:r>
              <a:rPr lang="en-GB" sz="800" dirty="0"/>
              <a:t>4</a:t>
            </a:r>
          </a:p>
          <a:p>
            <a:r>
              <a:rPr lang="en-GB" sz="800" dirty="0"/>
              <a:t>-4294967295</a:t>
            </a:r>
          </a:p>
          <a:p>
            <a:r>
              <a:rPr lang="en-GB" sz="800" dirty="0"/>
              <a:t>-4294967296</a:t>
            </a:r>
          </a:p>
          <a:p>
            <a:r>
              <a:rPr lang="en-GB" sz="800" dirty="0"/>
              <a:t>1e2</a:t>
            </a:r>
          </a:p>
          <a:p>
            <a:r>
              <a:rPr lang="en-GB" sz="800" dirty="0"/>
              <a:t>1.0e2</a:t>
            </a:r>
          </a:p>
          <a:p>
            <a:r>
              <a:rPr lang="en-GB" sz="800" dirty="0"/>
              <a:t>13e3</a:t>
            </a:r>
          </a:p>
          <a:p>
            <a:r>
              <a:rPr lang="en-GB" sz="800" dirty="0"/>
              <a:t>1.3e4</a:t>
            </a:r>
          </a:p>
          <a:p>
            <a:r>
              <a:rPr lang="en-GB" sz="800" dirty="0"/>
              <a:t>13.4e3</a:t>
            </a:r>
          </a:p>
          <a:p>
            <a:r>
              <a:rPr lang="en-GB" sz="800" dirty="0"/>
              <a:t>2.1e10^308</a:t>
            </a:r>
          </a:p>
          <a:p>
            <a:r>
              <a:rPr lang="en-GB" sz="800" dirty="0"/>
              <a:t>9.5e10^308</a:t>
            </a:r>
          </a:p>
          <a:p>
            <a:r>
              <a:rPr lang="en-GB" sz="800" dirty="0"/>
              <a:t>39.5e10^308</a:t>
            </a:r>
          </a:p>
          <a:p>
            <a:r>
              <a:rPr lang="en-GB" sz="800" dirty="0"/>
              <a:t>-1.9e10^308</a:t>
            </a:r>
          </a:p>
          <a:p>
            <a:r>
              <a:rPr lang="en-GB" sz="800" dirty="0"/>
              <a:t>-19.2e10^308</a:t>
            </a:r>
          </a:p>
          <a:p>
            <a:r>
              <a:rPr lang="en-GB" sz="800" dirty="0"/>
              <a:t>0.00000000000001</a:t>
            </a:r>
          </a:p>
          <a:p>
            <a:r>
              <a:rPr lang="en-GB" sz="800" dirty="0"/>
              <a:t>-0.00000000000001</a:t>
            </a:r>
          </a:p>
          <a:p>
            <a:r>
              <a:rPr lang="en-GB" sz="800" dirty="0"/>
              <a:t>0.0000g000000001</a:t>
            </a:r>
          </a:p>
          <a:p>
            <a:r>
              <a:rPr lang="en-GB" sz="800" dirty="0"/>
              <a:t>-0.0000g000000001</a:t>
            </a:r>
          </a:p>
          <a:p>
            <a:r>
              <a:rPr lang="en-GB" sz="800" dirty="0"/>
              <a:t>g-1</a:t>
            </a:r>
          </a:p>
          <a:p>
            <a:r>
              <a:rPr lang="en-GB" sz="800" dirty="0"/>
              <a:t>g0</a:t>
            </a:r>
          </a:p>
          <a:p>
            <a:r>
              <a:rPr lang="en-GB" sz="800" dirty="0"/>
              <a:t>g0.0</a:t>
            </a:r>
          </a:p>
          <a:p>
            <a:r>
              <a:rPr lang="en-GB" sz="800" dirty="0"/>
              <a:t>g1</a:t>
            </a:r>
          </a:p>
          <a:p>
            <a:r>
              <a:rPr lang="en-GB" sz="800" dirty="0"/>
              <a:t>g10</a:t>
            </a:r>
          </a:p>
          <a:p>
            <a:r>
              <a:rPr lang="en-GB" sz="800" dirty="0"/>
              <a:t>g-10</a:t>
            </a:r>
          </a:p>
          <a:p>
            <a:r>
              <a:rPr lang="en-GB" sz="800" dirty="0"/>
              <a:t>g3.1415926535897932384626433832795028841971</a:t>
            </a:r>
          </a:p>
          <a:p>
            <a:r>
              <a:rPr lang="en-GB" sz="800" dirty="0"/>
              <a:t>g2147483647</a:t>
            </a:r>
          </a:p>
          <a:p>
            <a:r>
              <a:rPr lang="en-GB" sz="800" dirty="0"/>
              <a:t>g2147483648</a:t>
            </a:r>
          </a:p>
          <a:p>
            <a:r>
              <a:rPr lang="en-GB" sz="800" dirty="0"/>
              <a:t>g4294967295</a:t>
            </a:r>
          </a:p>
          <a:p>
            <a:r>
              <a:rPr lang="en-GB" sz="800" dirty="0"/>
              <a:t>g4294967296</a:t>
            </a:r>
          </a:p>
          <a:p>
            <a:r>
              <a:rPr lang="en-GB" sz="800" dirty="0"/>
              <a:t>g-2147483647</a:t>
            </a:r>
          </a:p>
          <a:p>
            <a:r>
              <a:rPr lang="en-GB" sz="800" dirty="0"/>
              <a:t>g-2147483648</a:t>
            </a:r>
          </a:p>
          <a:p>
            <a:r>
              <a:rPr lang="en-GB" sz="800" dirty="0"/>
              <a:t>g-4294967295</a:t>
            </a:r>
          </a:p>
          <a:p>
            <a:r>
              <a:rPr lang="en-GB" sz="800" dirty="0"/>
              <a:t>g-4294967296</a:t>
            </a:r>
          </a:p>
          <a:p>
            <a:r>
              <a:rPr lang="en-GB" sz="800" dirty="0"/>
              <a:t>-g2147483647</a:t>
            </a:r>
          </a:p>
          <a:p>
            <a:r>
              <a:rPr lang="en-GB" sz="800" dirty="0"/>
              <a:t>-g2147483648</a:t>
            </a:r>
          </a:p>
          <a:p>
            <a:r>
              <a:rPr lang="en-GB" sz="800" dirty="0"/>
              <a:t>-g4294967295</a:t>
            </a:r>
          </a:p>
          <a:p>
            <a:r>
              <a:rPr lang="en-GB" sz="800" dirty="0"/>
              <a:t>-g4294967296</a:t>
            </a:r>
          </a:p>
          <a:p>
            <a:r>
              <a:rPr lang="en-GB" sz="800" dirty="0"/>
              <a:t>g-1g</a:t>
            </a:r>
          </a:p>
          <a:p>
            <a:r>
              <a:rPr lang="en-GB" sz="800" dirty="0"/>
              <a:t>g0g</a:t>
            </a:r>
          </a:p>
          <a:p>
            <a:r>
              <a:rPr lang="en-GB" sz="800" dirty="0"/>
              <a:t>g0.0g</a:t>
            </a:r>
          </a:p>
          <a:p>
            <a:r>
              <a:rPr lang="en-GB" sz="800" dirty="0"/>
              <a:t>g1g</a:t>
            </a:r>
          </a:p>
          <a:p>
            <a:r>
              <a:rPr lang="en-GB" sz="800" dirty="0"/>
              <a:t>g10g</a:t>
            </a:r>
          </a:p>
          <a:p>
            <a:r>
              <a:rPr lang="en-GB" sz="800" dirty="0"/>
              <a:t>g-10g</a:t>
            </a:r>
          </a:p>
          <a:p>
            <a:r>
              <a:rPr lang="en-GB" sz="800" dirty="0"/>
              <a:t>g3.1415926535897932384626433832795028841971g</a:t>
            </a:r>
          </a:p>
          <a:p>
            <a:r>
              <a:rPr lang="en-GB" sz="800" dirty="0"/>
              <a:t>g2147483647g</a:t>
            </a:r>
          </a:p>
          <a:p>
            <a:r>
              <a:rPr lang="en-GB" sz="800" dirty="0"/>
              <a:t>g2147483648g</a:t>
            </a:r>
          </a:p>
          <a:p>
            <a:r>
              <a:rPr lang="en-GB" sz="800" dirty="0"/>
              <a:t>g4294967295g</a:t>
            </a:r>
          </a:p>
          <a:p>
            <a:r>
              <a:rPr lang="en-GB" sz="800" dirty="0"/>
              <a:t>g4294967296g</a:t>
            </a:r>
          </a:p>
          <a:p>
            <a:r>
              <a:rPr lang="en-GB" sz="800" dirty="0"/>
              <a:t>5</a:t>
            </a:r>
          </a:p>
          <a:p>
            <a:r>
              <a:rPr lang="en-GB" sz="800" dirty="0"/>
              <a:t>g-2147483647g</a:t>
            </a:r>
          </a:p>
          <a:p>
            <a:r>
              <a:rPr lang="en-GB" sz="800" dirty="0"/>
              <a:t>g-2147483648g</a:t>
            </a:r>
          </a:p>
          <a:p>
            <a:r>
              <a:rPr lang="en-GB" sz="800" dirty="0"/>
              <a:t>g-4294967295g</a:t>
            </a:r>
          </a:p>
          <a:p>
            <a:r>
              <a:rPr lang="en-GB" sz="800" dirty="0"/>
              <a:t>g-4294967296g</a:t>
            </a:r>
          </a:p>
          <a:p>
            <a:r>
              <a:rPr lang="en-GB" sz="800" dirty="0"/>
              <a:t>-g2147483647g</a:t>
            </a:r>
          </a:p>
          <a:p>
            <a:r>
              <a:rPr lang="en-GB" sz="800" dirty="0"/>
              <a:t>-g2147483648g</a:t>
            </a:r>
          </a:p>
          <a:p>
            <a:r>
              <a:rPr lang="en-GB" sz="800" dirty="0"/>
              <a:t>-g4294967295g</a:t>
            </a:r>
          </a:p>
          <a:p>
            <a:r>
              <a:rPr lang="en-GB" sz="800" dirty="0"/>
              <a:t>-g4294967296g</a:t>
            </a:r>
          </a:p>
          <a:p>
            <a:r>
              <a:rPr lang="en-GB" sz="800" dirty="0"/>
              <a:t>-1g</a:t>
            </a:r>
          </a:p>
          <a:p>
            <a:r>
              <a:rPr lang="en-GB" sz="800" dirty="0"/>
              <a:t>0g</a:t>
            </a:r>
          </a:p>
          <a:p>
            <a:r>
              <a:rPr lang="en-GB" sz="800" dirty="0"/>
              <a:t>0.0g</a:t>
            </a:r>
          </a:p>
          <a:p>
            <a:r>
              <a:rPr lang="en-GB" sz="800" dirty="0"/>
              <a:t>1g</a:t>
            </a:r>
          </a:p>
          <a:p>
            <a:r>
              <a:rPr lang="en-GB" sz="800" dirty="0"/>
              <a:t>10g</a:t>
            </a:r>
          </a:p>
          <a:p>
            <a:r>
              <a:rPr lang="en-GB" sz="800" dirty="0"/>
              <a:t>-10g</a:t>
            </a:r>
          </a:p>
          <a:p>
            <a:r>
              <a:rPr lang="en-GB" sz="800" dirty="0"/>
              <a:t>3.1415926535897932384626433832795028841971g</a:t>
            </a:r>
          </a:p>
          <a:p>
            <a:r>
              <a:rPr lang="en-GB" sz="800" dirty="0"/>
              <a:t>2147483647g</a:t>
            </a:r>
          </a:p>
          <a:p>
            <a:r>
              <a:rPr lang="en-GB" sz="800" dirty="0"/>
              <a:t>2147483648g</a:t>
            </a:r>
          </a:p>
          <a:p>
            <a:r>
              <a:rPr lang="en-GB" sz="800" dirty="0"/>
              <a:t>4294967295g</a:t>
            </a:r>
          </a:p>
          <a:p>
            <a:r>
              <a:rPr lang="en-GB" sz="800" dirty="0"/>
              <a:t>4294967296g</a:t>
            </a:r>
          </a:p>
          <a:p>
            <a:r>
              <a:rPr lang="en-GB" sz="800" dirty="0"/>
              <a:t>-2147483647g</a:t>
            </a:r>
          </a:p>
          <a:p>
            <a:r>
              <a:rPr lang="en-GB" sz="800" dirty="0"/>
              <a:t>-2147483648g</a:t>
            </a:r>
          </a:p>
          <a:p>
            <a:r>
              <a:rPr lang="en-GB" sz="800" dirty="0"/>
              <a:t>-4294967295g</a:t>
            </a:r>
          </a:p>
          <a:p>
            <a:r>
              <a:rPr lang="en-GB" sz="800" dirty="0"/>
              <a:t>-4294967296g</a:t>
            </a:r>
          </a:p>
          <a:p>
            <a:r>
              <a:rPr lang="en-GB" sz="800" dirty="0"/>
              <a:t>-2147483647g</a:t>
            </a:r>
          </a:p>
          <a:p>
            <a:r>
              <a:rPr lang="en-GB" sz="800" dirty="0"/>
              <a:t>-2147483648g</a:t>
            </a:r>
          </a:p>
          <a:p>
            <a:r>
              <a:rPr lang="en-GB" sz="800" dirty="0"/>
              <a:t>-4294967295g</a:t>
            </a:r>
          </a:p>
          <a:p>
            <a:r>
              <a:rPr lang="en-GB" sz="800" dirty="0"/>
              <a:t>-4294967296g</a:t>
            </a:r>
          </a:p>
          <a:p>
            <a:r>
              <a:rPr lang="en-GB" sz="800" dirty="0"/>
              <a:t>0ghejkl</a:t>
            </a:r>
          </a:p>
          <a:p>
            <a:r>
              <a:rPr lang="en-GB" sz="800" dirty="0"/>
              <a:t>0.0ghejkl</a:t>
            </a:r>
          </a:p>
          <a:p>
            <a:r>
              <a:rPr lang="en-GB" sz="800" dirty="0"/>
              <a:t>1ghejkl</a:t>
            </a:r>
          </a:p>
          <a:p>
            <a:r>
              <a:rPr lang="en-GB" sz="800" dirty="0"/>
              <a:t>10ghejkl</a:t>
            </a:r>
          </a:p>
          <a:p>
            <a:r>
              <a:rPr lang="en-GB" sz="800" dirty="0"/>
              <a:t>-10ghejkl</a:t>
            </a:r>
          </a:p>
          <a:p>
            <a:r>
              <a:rPr lang="en-GB" sz="800" dirty="0"/>
              <a:t>3.1415926535897932384626433832795028841971ghejkl</a:t>
            </a:r>
          </a:p>
          <a:p>
            <a:r>
              <a:rPr lang="en-GB" sz="800" dirty="0"/>
              <a:t>2147483647ghejkl</a:t>
            </a:r>
          </a:p>
          <a:p>
            <a:r>
              <a:rPr lang="en-GB" sz="800" dirty="0"/>
              <a:t>2147483648ghejkl</a:t>
            </a:r>
          </a:p>
          <a:p>
            <a:r>
              <a:rPr lang="en-GB" sz="800" dirty="0"/>
              <a:t>4294967295ghejkl</a:t>
            </a:r>
          </a:p>
          <a:p>
            <a:r>
              <a:rPr lang="en-GB" sz="800" dirty="0"/>
              <a:t>4294967296ghejkl</a:t>
            </a:r>
          </a:p>
          <a:p>
            <a:r>
              <a:rPr lang="en-GB" sz="800" dirty="0"/>
              <a:t>-2147483647ghejkl</a:t>
            </a:r>
          </a:p>
          <a:p>
            <a:r>
              <a:rPr lang="en-GB" sz="800" dirty="0"/>
              <a:t>-2147483648ghejkl</a:t>
            </a:r>
          </a:p>
          <a:p>
            <a:r>
              <a:rPr lang="en-GB" sz="800" dirty="0"/>
              <a:t>-4294967295ghejkl</a:t>
            </a:r>
          </a:p>
          <a:p>
            <a:r>
              <a:rPr lang="en-GB" sz="800" dirty="0"/>
              <a:t>-4294967296ghejkl</a:t>
            </a:r>
          </a:p>
          <a:p>
            <a:r>
              <a:rPr lang="en-GB" sz="800" dirty="0"/>
              <a:t>-2147483647ghejkl</a:t>
            </a:r>
          </a:p>
          <a:p>
            <a:r>
              <a:rPr lang="en-GB" sz="800" dirty="0"/>
              <a:t>-2147483648ghejkl</a:t>
            </a:r>
          </a:p>
          <a:p>
            <a:r>
              <a:rPr lang="en-GB" sz="800" dirty="0"/>
              <a:t>-4294967295ghejkl</a:t>
            </a:r>
          </a:p>
          <a:p>
            <a:r>
              <a:rPr lang="en-GB" sz="800" dirty="0"/>
              <a:t>-4294967296ghejkl</a:t>
            </a:r>
          </a:p>
          <a:p>
            <a:r>
              <a:rPr lang="en-GB" sz="800" dirty="0"/>
              <a:t>ghejkl-1</a:t>
            </a:r>
          </a:p>
          <a:p>
            <a:r>
              <a:rPr lang="en-GB" sz="800" dirty="0"/>
              <a:t>6</a:t>
            </a:r>
          </a:p>
          <a:p>
            <a:r>
              <a:rPr lang="en-GB" sz="800" dirty="0"/>
              <a:t>ghejkl0</a:t>
            </a:r>
          </a:p>
          <a:p>
            <a:r>
              <a:rPr lang="en-GB" sz="800" dirty="0"/>
              <a:t>ghejkl0.0</a:t>
            </a:r>
          </a:p>
          <a:p>
            <a:r>
              <a:rPr lang="en-GB" sz="800" dirty="0"/>
              <a:t>ghejkl1</a:t>
            </a:r>
          </a:p>
          <a:p>
            <a:r>
              <a:rPr lang="en-GB" sz="800" dirty="0"/>
              <a:t>ghejkl10</a:t>
            </a:r>
          </a:p>
          <a:p>
            <a:r>
              <a:rPr lang="en-GB" sz="800" dirty="0"/>
              <a:t>ghejkl-10</a:t>
            </a:r>
          </a:p>
          <a:p>
            <a:r>
              <a:rPr lang="en-GB" sz="800" dirty="0"/>
              <a:t>ghejkl3.1415926535897932384626433832795028841971</a:t>
            </a:r>
          </a:p>
          <a:p>
            <a:r>
              <a:rPr lang="en-GB" sz="800" dirty="0"/>
              <a:t>ghejkl2147483647</a:t>
            </a:r>
          </a:p>
          <a:p>
            <a:r>
              <a:rPr lang="en-GB" sz="800" dirty="0"/>
              <a:t>ghejkl2147483648</a:t>
            </a:r>
          </a:p>
          <a:p>
            <a:r>
              <a:rPr lang="en-GB" sz="800" dirty="0"/>
              <a:t>ghejkl4294967295</a:t>
            </a:r>
          </a:p>
          <a:p>
            <a:r>
              <a:rPr lang="en-GB" sz="800" dirty="0"/>
              <a:t>ghejkl4294967296</a:t>
            </a:r>
          </a:p>
          <a:p>
            <a:r>
              <a:rPr lang="en-GB" sz="800" dirty="0"/>
              <a:t>ghejkl-2147483647</a:t>
            </a:r>
          </a:p>
          <a:p>
            <a:r>
              <a:rPr lang="en-GB" sz="800" dirty="0"/>
              <a:t>ghejkl-2147483648</a:t>
            </a:r>
          </a:p>
          <a:p>
            <a:r>
              <a:rPr lang="en-GB" sz="800" dirty="0"/>
              <a:t>ghejkl-4294967295</a:t>
            </a:r>
          </a:p>
          <a:p>
            <a:r>
              <a:rPr lang="en-GB" sz="800" dirty="0"/>
              <a:t>ghejkl-4294967296</a:t>
            </a:r>
          </a:p>
          <a:p>
            <a:r>
              <a:rPr lang="en-GB" sz="800" dirty="0"/>
              <a:t>-ghejkl2147483647</a:t>
            </a:r>
          </a:p>
          <a:p>
            <a:r>
              <a:rPr lang="en-GB" sz="800" dirty="0"/>
              <a:t>-ghejkl2147483648</a:t>
            </a:r>
          </a:p>
          <a:p>
            <a:r>
              <a:rPr lang="en-GB" sz="800" dirty="0"/>
              <a:t>-ghejkl4294967295</a:t>
            </a:r>
          </a:p>
          <a:p>
            <a:r>
              <a:rPr lang="en-GB" sz="800" dirty="0"/>
              <a:t>-ghejkl4294967296</a:t>
            </a:r>
          </a:p>
          <a:p>
            <a:r>
              <a:rPr lang="en-GB" sz="800" dirty="0"/>
              <a:t>ghejkl-1ghejkl</a:t>
            </a:r>
          </a:p>
          <a:p>
            <a:r>
              <a:rPr lang="en-GB" sz="800" dirty="0"/>
              <a:t>ghejkl0ghejkl</a:t>
            </a:r>
          </a:p>
          <a:p>
            <a:r>
              <a:rPr lang="en-GB" sz="800" dirty="0"/>
              <a:t>ghejkl0.0ghejkl</a:t>
            </a:r>
          </a:p>
          <a:p>
            <a:r>
              <a:rPr lang="en-GB" sz="800" dirty="0"/>
              <a:t>ghejkl1ghejkl</a:t>
            </a:r>
          </a:p>
          <a:p>
            <a:r>
              <a:rPr lang="en-GB" sz="800" dirty="0"/>
              <a:t>ghejkl10ghejkl</a:t>
            </a:r>
          </a:p>
          <a:p>
            <a:r>
              <a:rPr lang="en-GB" sz="800" dirty="0"/>
              <a:t>ghejkl-10ghejkl</a:t>
            </a:r>
          </a:p>
          <a:p>
            <a:r>
              <a:rPr lang="en-GB" sz="800" dirty="0"/>
              <a:t>ghejkl3.1415926535897932384626433832795028841971ghejkl</a:t>
            </a:r>
          </a:p>
          <a:p>
            <a:r>
              <a:rPr lang="en-GB" sz="800" dirty="0"/>
              <a:t>ghejkl2147483647ghejkl</a:t>
            </a:r>
          </a:p>
          <a:p>
            <a:r>
              <a:rPr lang="en-GB" sz="800" dirty="0"/>
              <a:t>ghejkl2147483648ghejkl</a:t>
            </a:r>
          </a:p>
          <a:p>
            <a:r>
              <a:rPr lang="en-GB" sz="800" dirty="0"/>
              <a:t>ghejkl4294967295ghejkl</a:t>
            </a:r>
          </a:p>
          <a:p>
            <a:r>
              <a:rPr lang="en-GB" sz="800" dirty="0"/>
              <a:t>ghejkl4294967296ghejkl</a:t>
            </a:r>
          </a:p>
          <a:p>
            <a:r>
              <a:rPr lang="en-GB" sz="800" dirty="0"/>
              <a:t>ghejkl-2147483647ghejkl</a:t>
            </a:r>
          </a:p>
          <a:p>
            <a:r>
              <a:rPr lang="en-GB" sz="800" dirty="0"/>
              <a:t>ghejkl-2147483648ghejkl</a:t>
            </a:r>
          </a:p>
          <a:p>
            <a:r>
              <a:rPr lang="en-GB" sz="800" dirty="0"/>
              <a:t>ghejkl-4294967295ghejkl</a:t>
            </a:r>
          </a:p>
          <a:p>
            <a:r>
              <a:rPr lang="en-GB" sz="800" dirty="0"/>
              <a:t>ghejkl-4294967296ghejkl</a:t>
            </a:r>
          </a:p>
          <a:p>
            <a:r>
              <a:rPr lang="en-GB" sz="800" dirty="0"/>
              <a:t>-ghejkl2147483647ghejkl</a:t>
            </a:r>
          </a:p>
          <a:p>
            <a:r>
              <a:rPr lang="en-GB" sz="800" dirty="0"/>
              <a:t>-ghejkl2147483648ghejkl</a:t>
            </a:r>
          </a:p>
          <a:p>
            <a:r>
              <a:rPr lang="en-GB" sz="800" dirty="0"/>
              <a:t>-ghejkl4294967295ghejkl</a:t>
            </a:r>
          </a:p>
          <a:p>
            <a:r>
              <a:rPr lang="en-GB" sz="800" dirty="0"/>
              <a:t>-ghejkl4294967296ghejkl</a:t>
            </a:r>
          </a:p>
          <a:p>
            <a:r>
              <a:rPr lang="en-GB" sz="800" dirty="0"/>
              <a:t>1g2</a:t>
            </a:r>
          </a:p>
          <a:p>
            <a:r>
              <a:rPr lang="en-GB" sz="800" dirty="0"/>
              <a:t>1.0g2</a:t>
            </a:r>
          </a:p>
          <a:p>
            <a:r>
              <a:rPr lang="en-GB" sz="800" dirty="0"/>
              <a:t>13g3</a:t>
            </a:r>
          </a:p>
          <a:p>
            <a:r>
              <a:rPr lang="en-GB" sz="800" dirty="0"/>
              <a:t>1.3g4</a:t>
            </a:r>
          </a:p>
          <a:p>
            <a:r>
              <a:rPr lang="en-GB" sz="800" dirty="0"/>
              <a:t>13.4g3</a:t>
            </a:r>
          </a:p>
          <a:p>
            <a:r>
              <a:rPr lang="en-GB" sz="800" dirty="0"/>
              <a:t>2.1g10^308</a:t>
            </a:r>
          </a:p>
          <a:p>
            <a:r>
              <a:rPr lang="en-GB" sz="800" dirty="0"/>
              <a:t>9.5g10^308</a:t>
            </a:r>
          </a:p>
          <a:p>
            <a:r>
              <a:rPr lang="en-GB" sz="800" dirty="0"/>
              <a:t>39.5g10^308</a:t>
            </a:r>
          </a:p>
          <a:p>
            <a:r>
              <a:rPr lang="en-GB" sz="800" dirty="0"/>
              <a:t>-1.9g10^308</a:t>
            </a:r>
          </a:p>
          <a:p>
            <a:r>
              <a:rPr lang="en-GB" sz="800" dirty="0"/>
              <a:t>7</a:t>
            </a:r>
          </a:p>
          <a:p>
            <a:r>
              <a:rPr lang="en-GB" sz="800" dirty="0"/>
              <a:t>-19.2g10^308</a:t>
            </a:r>
          </a:p>
          <a:p>
            <a:r>
              <a:rPr lang="en-GB" sz="800" dirty="0"/>
              <a:t>1ghejkl2</a:t>
            </a:r>
          </a:p>
          <a:p>
            <a:r>
              <a:rPr lang="en-GB" sz="800" dirty="0"/>
              <a:t>1.0ghejkl2</a:t>
            </a:r>
          </a:p>
          <a:p>
            <a:r>
              <a:rPr lang="en-GB" sz="800" dirty="0"/>
              <a:t>13ghejkl3</a:t>
            </a:r>
          </a:p>
          <a:p>
            <a:r>
              <a:rPr lang="en-GB" sz="800" dirty="0"/>
              <a:t>1.3ghejkl4</a:t>
            </a:r>
          </a:p>
          <a:p>
            <a:r>
              <a:rPr lang="en-GB" sz="800" dirty="0"/>
              <a:t>13.4ghejkl3</a:t>
            </a:r>
          </a:p>
          <a:p>
            <a:r>
              <a:rPr lang="en-GB" sz="800" dirty="0"/>
              <a:t>2.1ghejkl10^308</a:t>
            </a:r>
          </a:p>
          <a:p>
            <a:r>
              <a:rPr lang="en-GB" sz="800" dirty="0"/>
              <a:t>9.5ghejkl10^308</a:t>
            </a:r>
          </a:p>
          <a:p>
            <a:r>
              <a:rPr lang="en-GB" sz="800" dirty="0"/>
              <a:t>39.5ghejkl10^308</a:t>
            </a:r>
          </a:p>
          <a:p>
            <a:r>
              <a:rPr lang="en-GB" sz="800" dirty="0"/>
              <a:t>-1.9ghejkl10^308</a:t>
            </a:r>
          </a:p>
          <a:p>
            <a:r>
              <a:rPr lang="en-GB" sz="800" dirty="0"/>
              <a:t>-19.2ghejkl10^308</a:t>
            </a:r>
          </a:p>
          <a:p>
            <a:r>
              <a:rPr lang="en-GB" sz="800" dirty="0"/>
              <a:t>-19.2^10^2</a:t>
            </a:r>
          </a:p>
          <a:p>
            <a:r>
              <a:rPr lang="en-GB" sz="800" dirty="0"/>
              <a:t>13.1^10^2</a:t>
            </a:r>
          </a:p>
          <a:p>
            <a:r>
              <a:rPr lang="en-GB" sz="800" dirty="0"/>
              <a:t>n0</a:t>
            </a:r>
          </a:p>
          <a:p>
            <a:r>
              <a:rPr lang="en-GB" sz="800" dirty="0"/>
              <a:t>n129</a:t>
            </a:r>
          </a:p>
          <a:p>
            <a:r>
              <a:rPr lang="en-GB" sz="800" dirty="0" err="1"/>
              <a:t>aslkdjasdoiuqw</a:t>
            </a:r>
            <a:endParaRPr lang="en-GB" sz="800" dirty="0"/>
          </a:p>
          <a:p>
            <a:r>
              <a:rPr lang="en-GB" sz="800" dirty="0"/>
              <a:t>a</a:t>
            </a:r>
          </a:p>
          <a:p>
            <a:r>
              <a:rPr lang="en-GB" sz="800" dirty="0" err="1"/>
              <a:t>nn</a:t>
            </a:r>
            <a:endParaRPr lang="en-GB" sz="800" dirty="0"/>
          </a:p>
          <a:p>
            <a:r>
              <a:rPr lang="en-GB" sz="800" dirty="0"/>
              <a:t>nr</a:t>
            </a:r>
          </a:p>
          <a:p>
            <a:r>
              <a:rPr lang="en-GB" sz="800" dirty="0" err="1"/>
              <a:t>nf</a:t>
            </a:r>
            <a:endParaRPr lang="en-GB" sz="800" dirty="0"/>
          </a:p>
          <a:p>
            <a:r>
              <a:rPr lang="en-GB" sz="800" dirty="0" err="1"/>
              <a:t>nrnf</a:t>
            </a:r>
            <a:endParaRPr lang="en-GB" sz="800" dirty="0"/>
          </a:p>
          <a:p>
            <a:r>
              <a:rPr lang="en-GB" sz="800" dirty="0"/>
              <a:t>@</a:t>
            </a:r>
          </a:p>
          <a:p>
            <a:r>
              <a:rPr lang="en-GB" sz="800" dirty="0"/>
              <a:t>!</a:t>
            </a:r>
          </a:p>
          <a:p>
            <a:r>
              <a:rPr lang="en-GB" sz="800" dirty="0"/>
              <a:t>$</a:t>
            </a:r>
          </a:p>
          <a:p>
            <a:r>
              <a:rPr lang="en-GB" sz="800" dirty="0"/>
              <a:t>(</a:t>
            </a:r>
          </a:p>
          <a:p>
            <a:r>
              <a:rPr lang="en-GB" sz="800" dirty="0"/>
              <a:t>'</a:t>
            </a:r>
          </a:p>
          <a:p>
            <a:r>
              <a:rPr lang="en-GB" sz="800" dirty="0"/>
              <a:t>"</a:t>
            </a:r>
          </a:p>
          <a:p>
            <a:r>
              <a:rPr lang="en-GB" sz="800" dirty="0"/>
              <a:t>)</a:t>
            </a:r>
          </a:p>
          <a:p>
            <a:r>
              <a:rPr lang="en-GB" sz="800" dirty="0"/>
              <a:t>=</a:t>
            </a:r>
          </a:p>
          <a:p>
            <a:r>
              <a:rPr lang="en-GB" sz="800" dirty="0"/>
              <a:t>+</a:t>
            </a:r>
          </a:p>
          <a:p>
            <a:r>
              <a:rPr lang="en-GB" sz="800" dirty="0"/>
              <a:t>/</a:t>
            </a:r>
          </a:p>
          <a:p>
            <a:r>
              <a:rPr lang="en-GB" sz="800" dirty="0"/>
              <a:t>n</a:t>
            </a:r>
          </a:p>
          <a:p>
            <a:r>
              <a:rPr lang="en-GB" sz="800" dirty="0"/>
              <a:t>£</a:t>
            </a:r>
          </a:p>
          <a:p>
            <a:r>
              <a:rPr lang="en-GB" sz="800" dirty="0"/>
              <a:t>f</a:t>
            </a:r>
          </a:p>
          <a:p>
            <a:r>
              <a:rPr lang="en-GB" sz="800" dirty="0"/>
              <a:t>g</a:t>
            </a:r>
          </a:p>
          <a:p>
            <a:r>
              <a:rPr lang="en-GB" sz="800" dirty="0"/>
              <a:t>@!$'")=+/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/>
              <a:t>@!'")=+/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/>
              <a:t>@!$'"(=+/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/>
              <a:t>@!'"(=+/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/>
              <a:t>!$'")=+/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/>
              <a:t>!'")=+/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/>
              <a:t>!$'"(=+/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/>
              <a:t>!'"(=+/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/>
              <a:t>$'")=+/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/>
              <a:t>'")=+/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/>
              <a:t>8</a:t>
            </a:r>
          </a:p>
          <a:p>
            <a:r>
              <a:rPr lang="en-GB" sz="800" dirty="0"/>
              <a:t>$'"(=+/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/>
              <a:t>'"(=+/</a:t>
            </a:r>
            <a:r>
              <a:rPr lang="en-GB" sz="800" dirty="0" err="1"/>
              <a:t>nnn</a:t>
            </a:r>
            <a:r>
              <a:rPr lang="en-GB" sz="800" dirty="0"/>
              <a:t> g</a:t>
            </a:r>
          </a:p>
          <a:p>
            <a:r>
              <a:rPr lang="en-GB" sz="800" dirty="0" err="1"/>
              <a:t>asdna</a:t>
            </a:r>
            <a:r>
              <a:rPr lang="en-GB" sz="800" dirty="0"/>
              <a:t>@!$'")=+/</a:t>
            </a:r>
            <a:r>
              <a:rPr lang="en-GB" sz="800" dirty="0" err="1"/>
              <a:t>nnn</a:t>
            </a:r>
            <a:r>
              <a:rPr lang="en-GB" sz="800" dirty="0"/>
              <a:t> </a:t>
            </a:r>
            <a:r>
              <a:rPr lang="en-GB" sz="800" dirty="0" err="1"/>
              <a:t>gsdhasoidhqwdaskldjqwoidjqoiwjdalksdjiudghoidjsaoidjsoidj</a:t>
            </a:r>
            <a:r>
              <a:rPr lang="en-GB" sz="800" dirty="0"/>
              <a:t>@!$'")=+/</a:t>
            </a:r>
            <a:r>
              <a:rPr lang="en-GB" sz="800" dirty="0" err="1"/>
              <a:t>nnn</a:t>
            </a:r>
            <a:r>
              <a:rPr lang="en-GB" sz="800" dirty="0"/>
              <a:t> </a:t>
            </a:r>
            <a:r>
              <a:rPr lang="en-GB" sz="800" dirty="0" err="1"/>
              <a:t>glaksdjalksdjalskdjalwdjalksdjalksdjlaksdjalskdjaslkdj</a:t>
            </a:r>
            <a:endParaRPr lang="en-GB" sz="800" dirty="0"/>
          </a:p>
          <a:p>
            <a:r>
              <a:rPr lang="en-GB" sz="800" dirty="0"/>
              <a:t>asdkjwdjasdkjaslkdjasdasdkjwdjasdkjaslkdjasdasdkjwdjasdkjaslkdjasdasdkjwdjasdkjaslkdjasdasdkjwdjasdkjaslkdjasdasdkjwdjasdkjaslk</a:t>
            </a:r>
          </a:p>
          <a:p>
            <a:endParaRPr lang="en-GB" sz="8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A533CA-17DD-E9F6-A136-7404ACE1C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96B66-0B3A-474C-9C9C-E4F07B1F5DAD}" type="datetime1">
              <a:rPr lang="sv-SE" smtClean="0"/>
              <a:t>2023-08-18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3269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78669A5-75DC-97F7-96AC-9DB02A961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CC9D6-8D23-40B3-1B4F-4074B626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err="1"/>
              <a:t>Phuzzing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437AC2-C4C7-0A6E-5554-07CF4E661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83078-D760-1647-8B80-66BA8B52336D}" type="slidenum">
              <a:rPr lang="sv-SE" smtClean="0"/>
              <a:pPr/>
              <a:t>12</a:t>
            </a:fld>
            <a:endParaRPr lang="sv-S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0BE276-876E-CC71-4F97-EEB9E625F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Fuzzing not just for penetration testing…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9A9C11-D26C-D435-277E-89812DEE2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400" y="1562400"/>
            <a:ext cx="10384092" cy="4768062"/>
          </a:xfrm>
        </p:spPr>
        <p:txBody>
          <a:bodyPr/>
          <a:lstStyle/>
          <a:p>
            <a:r>
              <a:rPr lang="en-GB" dirty="0"/>
              <a:t>Fuzzing can be a very powerful way to check quickly for unintended states in your program</a:t>
            </a:r>
          </a:p>
          <a:p>
            <a:r>
              <a:rPr lang="en-GB" dirty="0"/>
              <a:t>Sanitise inputs</a:t>
            </a:r>
          </a:p>
          <a:p>
            <a:r>
              <a:rPr lang="en-GB" dirty="0"/>
              <a:t>Know what ‘good’ output should look like and implement checks for it</a:t>
            </a:r>
          </a:p>
          <a:p>
            <a:r>
              <a:rPr lang="en-GB" i="1" dirty="0" err="1"/>
              <a:t>libfuzzer</a:t>
            </a:r>
            <a:r>
              <a:rPr lang="en-GB" dirty="0"/>
              <a:t> is a powerful tool to do this, but relatively simple to create your own checks</a:t>
            </a:r>
          </a:p>
          <a:p>
            <a:pPr lvl="1"/>
            <a:r>
              <a:rPr lang="nb-NO" dirty="0">
                <a:hlinkClick r:id="rId2"/>
              </a:rPr>
              <a:t>https://llvm.org/docs/LibFuzzer.html</a:t>
            </a:r>
            <a:endParaRPr lang="nb-NO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120F91-00BF-2FD7-7C52-8BF70EE38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96B66-0B3A-474C-9C9C-E4F07B1F5DAD}" type="datetime1">
              <a:rPr lang="sv-SE" smtClean="0"/>
              <a:t>2023-08-18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18930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3145CF3-C12C-4347-8E68-43E7983404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‘</a:t>
            </a:r>
            <a:r>
              <a:rPr lang="en-GB" dirty="0" err="1"/>
              <a:t>Phuzzing</a:t>
            </a:r>
            <a:r>
              <a:rPr lang="en-GB" dirty="0"/>
              <a:t>’ – Fuzzing in Physics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9D51EF2D-F832-4781-89C3-3F5E4843BF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0394" y="3883393"/>
            <a:ext cx="8993767" cy="921363"/>
          </a:xfrm>
        </p:spPr>
        <p:txBody>
          <a:bodyPr/>
          <a:lstStyle/>
          <a:p>
            <a:r>
              <a:rPr lang="en-GB"/>
              <a:t>Injecting unexpected inputs to find unexpected results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D26DA0E2-82BB-493E-9B68-2D93A245C5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/>
              <a:t>PRESENTED BY George O’Neill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30E777A6-9513-43F3-BB24-ED0539ADDD88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930395" y="6117873"/>
            <a:ext cx="3215183" cy="459883"/>
          </a:xfrm>
        </p:spPr>
        <p:txBody>
          <a:bodyPr/>
          <a:lstStyle/>
          <a:p>
            <a:fld id="{18896B66-0B3A-474C-9C9C-E4F07B1F5DAD}" type="datetime1">
              <a:rPr lang="sv-SE" sz="1200" b="1">
                <a:solidFill>
                  <a:schemeClr val="bg1"/>
                </a:solidFill>
              </a:rPr>
              <a:pPr/>
              <a:t>2023-08-17</a:t>
            </a:fld>
            <a:endParaRPr lang="en-GB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1996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3515B4B-3ADD-418D-A61D-2099706C2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Agenda</a:t>
            </a:r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134CE1B4-62B3-438D-AEBF-F359667A0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83078-D760-1647-8B80-66BA8B52336D}" type="slidenum">
              <a:rPr lang="sv-SE" smtClean="0"/>
              <a:pPr/>
              <a:t>3</a:t>
            </a:fld>
            <a:endParaRPr lang="sv-SE"/>
          </a:p>
        </p:txBody>
      </p:sp>
      <p:graphicFrame>
        <p:nvGraphicFramePr>
          <p:cNvPr id="8" name="Tabell 8">
            <a:extLst>
              <a:ext uri="{FF2B5EF4-FFF2-40B4-BE49-F238E27FC236}">
                <a16:creationId xmlns:a16="http://schemas.microsoft.com/office/drawing/2014/main" id="{6785EE1E-4A1C-4346-83D0-84014F8F23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8198574"/>
              </p:ext>
            </p:extLst>
          </p:nvPr>
        </p:nvGraphicFramePr>
        <p:xfrm>
          <a:off x="1195647" y="1633448"/>
          <a:ext cx="10134600" cy="22889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34600">
                  <a:extLst>
                    <a:ext uri="{9D8B030D-6E8A-4147-A177-3AD203B41FA5}">
                      <a16:colId xmlns:a16="http://schemas.microsoft.com/office/drawing/2014/main" val="1887023439"/>
                    </a:ext>
                  </a:extLst>
                </a:gridCol>
              </a:tblGrid>
              <a:tr h="457794">
                <a:tc>
                  <a:txBody>
                    <a:bodyPr/>
                    <a:lstStyle/>
                    <a:p>
                      <a:pPr marL="457200" indent="-457200">
                        <a:buFont typeface="Wingdings" pitchFamily="2" charset="2"/>
                        <a:buAutoNum type="arabicPlain"/>
                        <a:tabLst>
                          <a:tab pos="357188" algn="l"/>
                        </a:tabLst>
                      </a:pPr>
                      <a:r>
                        <a:rPr lang="en-GB" sz="2000" b="0" noProof="0">
                          <a:solidFill>
                            <a:schemeClr val="bg1"/>
                          </a:solidFill>
                        </a:rPr>
                        <a:t>What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5913222"/>
                  </a:ext>
                </a:extLst>
              </a:tr>
              <a:tr h="457794">
                <a:tc>
                  <a:txBody>
                    <a:bodyPr/>
                    <a:lstStyle/>
                    <a:p>
                      <a:pPr marL="457200" indent="-457200">
                        <a:buFont typeface="Wingdings" pitchFamily="2" charset="2"/>
                        <a:buAutoNum type="arabicPlain" startAt="2"/>
                        <a:tabLst>
                          <a:tab pos="357188" algn="l"/>
                        </a:tabLst>
                      </a:pPr>
                      <a:r>
                        <a:rPr lang="en-GB" sz="2000" b="0" noProof="0">
                          <a:solidFill>
                            <a:schemeClr val="bg1"/>
                          </a:solidFill>
                        </a:rPr>
                        <a:t>Why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158653"/>
                  </a:ext>
                </a:extLst>
              </a:tr>
              <a:tr h="457794">
                <a:tc>
                  <a:txBody>
                    <a:bodyPr/>
                    <a:lstStyle/>
                    <a:p>
                      <a:pPr marL="457200" indent="-457200">
                        <a:buFont typeface="Wingdings" pitchFamily="2" charset="2"/>
                        <a:buAutoNum type="arabicPlain" startAt="3"/>
                        <a:tabLst>
                          <a:tab pos="357188" algn="l"/>
                        </a:tabLst>
                      </a:pPr>
                      <a:r>
                        <a:rPr lang="en-GB" sz="2000" b="0" noProof="0">
                          <a:solidFill>
                            <a:schemeClr val="bg1"/>
                          </a:solidFill>
                        </a:rPr>
                        <a:t>How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0744620"/>
                  </a:ext>
                </a:extLst>
              </a:tr>
              <a:tr h="457794">
                <a:tc>
                  <a:txBody>
                    <a:bodyPr/>
                    <a:lstStyle/>
                    <a:p>
                      <a:pPr marL="457200" indent="-457200">
                        <a:buFont typeface="Wingdings" pitchFamily="2" charset="2"/>
                        <a:buAutoNum type="arabicPlain" startAt="4"/>
                        <a:tabLst>
                          <a:tab pos="357188" algn="l"/>
                        </a:tabLst>
                      </a:pPr>
                      <a:r>
                        <a:rPr lang="en-GB" sz="2000" b="0" noProof="0">
                          <a:solidFill>
                            <a:schemeClr val="bg1"/>
                          </a:solidFill>
                        </a:rPr>
                        <a:t>Concepts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2287927"/>
                  </a:ext>
                </a:extLst>
              </a:tr>
              <a:tr h="457794">
                <a:tc>
                  <a:txBody>
                    <a:bodyPr/>
                    <a:lstStyle/>
                    <a:p>
                      <a:pPr marL="457200" indent="-457200">
                        <a:buFont typeface="Wingdings" pitchFamily="2" charset="2"/>
                        <a:buAutoNum type="arabicPlain" startAt="5"/>
                        <a:tabLst>
                          <a:tab pos="357188" algn="l"/>
                        </a:tabLst>
                      </a:pPr>
                      <a:r>
                        <a:rPr lang="en-GB" sz="2000" b="0" noProof="0">
                          <a:solidFill>
                            <a:schemeClr val="bg1"/>
                          </a:solidFill>
                        </a:rPr>
                        <a:t>Real-world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8456039"/>
                  </a:ext>
                </a:extLst>
              </a:tr>
            </a:tbl>
          </a:graphicData>
        </a:graphic>
      </p:graphicFrame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8A59AED1-4BAA-47FE-A233-9C2F413DB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err="1"/>
              <a:t>Phuzzing</a:t>
            </a:r>
            <a:endParaRPr lang="en-GB" dirty="0"/>
          </a:p>
        </p:txBody>
      </p:sp>
      <p:sp>
        <p:nvSpPr>
          <p:cNvPr id="7" name="Platshållare för datum 3">
            <a:extLst>
              <a:ext uri="{FF2B5EF4-FFF2-40B4-BE49-F238E27FC236}">
                <a16:creationId xmlns:a16="http://schemas.microsoft.com/office/drawing/2014/main" id="{78972905-E434-5D47-AFD2-FA25DA38A1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5647" y="6475270"/>
            <a:ext cx="832658" cy="365125"/>
          </a:xfrm>
        </p:spPr>
        <p:txBody>
          <a:bodyPr/>
          <a:lstStyle/>
          <a:p>
            <a:fld id="{18896B66-0B3A-474C-9C9C-E4F07B1F5DAD}" type="datetime1">
              <a:rPr lang="sv-SE" smtClean="0">
                <a:solidFill>
                  <a:schemeClr val="bg1"/>
                </a:solidFill>
              </a:rPr>
              <a:t>2023-08-17</a:t>
            </a:fld>
            <a:endParaRPr lang="sv-S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436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9A8BB-39F6-45F7-5AF6-640B37620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</a:t>
            </a:r>
            <a:endParaRPr lang="nb-NO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B597314-6213-60F8-5E2B-967164763F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What is fuzzing?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BABA9-C58C-E9AA-3897-67AC49FDF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Random testing</a:t>
            </a:r>
          </a:p>
          <a:p>
            <a:r>
              <a:rPr lang="en-GB" dirty="0"/>
              <a:t>Around forever (punch cards!) but formalised in 1988</a:t>
            </a:r>
          </a:p>
          <a:p>
            <a:r>
              <a:rPr lang="en-GB" dirty="0"/>
              <a:t>Typically automated</a:t>
            </a:r>
          </a:p>
          <a:p>
            <a:r>
              <a:rPr lang="en-GB" dirty="0"/>
              <a:t>Can be ‘dumb’ (random, mutation) or ‘smart’ (led by knowledge of inputs, grammar)</a:t>
            </a:r>
          </a:p>
          <a:p>
            <a:r>
              <a:rPr lang="en-GB" dirty="0"/>
              <a:t>Huge security applications</a:t>
            </a:r>
          </a:p>
          <a:p>
            <a:pPr lvl="2"/>
            <a:r>
              <a:rPr lang="en-GB" dirty="0"/>
              <a:t>Google detected 20k vulnerabilities in Chrome (2019), US DoD requires fuzz testing</a:t>
            </a:r>
          </a:p>
          <a:p>
            <a:r>
              <a:rPr lang="en-GB" dirty="0"/>
              <a:t>Should reliably show a problem in a simple way…it finds bugs!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0AA445-27F4-D62D-2BC4-603D6EA6823C}"/>
              </a:ext>
            </a:extLst>
          </p:cNvPr>
          <p:cNvSpPr txBox="1"/>
          <p:nvPr/>
        </p:nvSpPr>
        <p:spPr>
          <a:xfrm>
            <a:off x="3552369" y="1562400"/>
            <a:ext cx="7545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Barton P. Miller, Louis </a:t>
            </a:r>
            <a:r>
              <a:rPr lang="en-US" sz="1200" dirty="0" err="1"/>
              <a:t>Fredriksen</a:t>
            </a:r>
            <a:r>
              <a:rPr lang="en-US" sz="1200" dirty="0"/>
              <a:t>, and Bryan So. 1990. An empirical study of the reliability of UNIX utilities. </a:t>
            </a:r>
            <a:r>
              <a:rPr lang="en-US" sz="1200" dirty="0" err="1"/>
              <a:t>Commun</a:t>
            </a:r>
            <a:r>
              <a:rPr lang="en-US" sz="1200" dirty="0"/>
              <a:t>. ACM 33, 12 (Dec. 1990), 32–44. </a:t>
            </a:r>
            <a:r>
              <a:rPr lang="en-US" sz="1200" dirty="0">
                <a:hlinkClick r:id="rId2"/>
              </a:rPr>
              <a:t>https://doi.org/10.1145/96267.96279</a:t>
            </a:r>
            <a:endParaRPr lang="en-US" sz="1200" dirty="0"/>
          </a:p>
          <a:p>
            <a:endParaRPr lang="en-US" sz="1200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F03848F-8B1B-8CAE-F200-1F6C66155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53244" y="6475270"/>
            <a:ext cx="4320448" cy="365125"/>
          </a:xfrm>
        </p:spPr>
        <p:txBody>
          <a:bodyPr/>
          <a:lstStyle/>
          <a:p>
            <a:r>
              <a:rPr lang="en-GB" dirty="0" err="1"/>
              <a:t>Phuzzing</a:t>
            </a:r>
            <a:endParaRPr lang="en-GB" dirty="0"/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027A2809-D6B4-49DD-2703-FD79CFACD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5647" y="6475270"/>
            <a:ext cx="832658" cy="365125"/>
          </a:xfrm>
        </p:spPr>
        <p:txBody>
          <a:bodyPr/>
          <a:lstStyle/>
          <a:p>
            <a:fld id="{18896B66-0B3A-474C-9C9C-E4F07B1F5DAD}" type="datetime1">
              <a:rPr lang="sv-SE" smtClean="0"/>
              <a:t>2023-08-18</a:t>
            </a:fld>
            <a:endParaRPr lang="sv-SE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880A628C-7F2B-284B-F01F-7C23B5BF7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292" y="6475270"/>
            <a:ext cx="2743200" cy="365125"/>
          </a:xfrm>
        </p:spPr>
        <p:txBody>
          <a:bodyPr/>
          <a:lstStyle/>
          <a:p>
            <a:fld id="{F7283078-D760-1647-8B80-66BA8B52336D}" type="slidenum">
              <a:rPr lang="sv-SE" smtClean="0"/>
              <a:pPr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03305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9A8BB-39F6-45F7-5AF6-640B37620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</a:t>
            </a:r>
            <a:endParaRPr lang="nb-NO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02CB87B-8A12-A908-E35B-1D68544B9E9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Why use fuzzing?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BABA9-C58C-E9AA-3897-67AC49FDF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Computers are controlled by logic, but with nuances...</a:t>
            </a:r>
          </a:p>
          <a:p>
            <a:pPr lvl="1"/>
            <a:r>
              <a:rPr lang="en-GB" dirty="0"/>
              <a:t>Interruptions, hardware bugs, users…</a:t>
            </a:r>
          </a:p>
          <a:p>
            <a:pPr lvl="1"/>
            <a:r>
              <a:rPr lang="en-GB" dirty="0"/>
              <a:t>Assumption is that all code has bugs, somewhere</a:t>
            </a:r>
          </a:p>
          <a:p>
            <a:r>
              <a:rPr lang="en-GB" dirty="0"/>
              <a:t>Fuzzing can be done quickly and easily</a:t>
            </a:r>
          </a:p>
          <a:p>
            <a:pPr lvl="1"/>
            <a:r>
              <a:rPr lang="en-GB" dirty="0"/>
              <a:t>Makes it cost-effective in terms of time vs manual tests</a:t>
            </a:r>
          </a:p>
          <a:p>
            <a:r>
              <a:rPr lang="en-GB" dirty="0"/>
              <a:t>It maximises portability</a:t>
            </a:r>
          </a:p>
          <a:p>
            <a:r>
              <a:rPr lang="en-GB" dirty="0"/>
              <a:t>‘Machine’ approach (rather than human approach)</a:t>
            </a:r>
          </a:p>
          <a:p>
            <a:r>
              <a:rPr lang="en-GB" dirty="0"/>
              <a:t>Often the only way to probe closed source programs</a:t>
            </a:r>
          </a:p>
          <a:p>
            <a:r>
              <a:rPr lang="en-GB" dirty="0"/>
              <a:t>Safety critical</a:t>
            </a:r>
          </a:p>
          <a:p>
            <a:r>
              <a:rPr lang="en-GB" dirty="0"/>
              <a:t>Can be useful even against code with 100% test coverage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449A862-2A8F-0EBC-9291-2C81BD71BB35}"/>
              </a:ext>
            </a:extLst>
          </p:cNvPr>
          <p:cNvSpPr/>
          <p:nvPr/>
        </p:nvSpPr>
        <p:spPr>
          <a:xfrm>
            <a:off x="8398042" y="1548063"/>
            <a:ext cx="729916" cy="72991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50E3005-8ED1-1A73-B9BA-02CF791517B5}"/>
              </a:ext>
            </a:extLst>
          </p:cNvPr>
          <p:cNvSpPr/>
          <p:nvPr/>
        </p:nvSpPr>
        <p:spPr>
          <a:xfrm>
            <a:off x="9432758" y="2430379"/>
            <a:ext cx="729916" cy="7299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1FC286-04D1-BF63-CA36-E71032C9BBE3}"/>
              </a:ext>
            </a:extLst>
          </p:cNvPr>
          <p:cNvSpPr/>
          <p:nvPr/>
        </p:nvSpPr>
        <p:spPr>
          <a:xfrm>
            <a:off x="9432758" y="840706"/>
            <a:ext cx="729916" cy="7299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55267B-89C4-7CB4-0034-ADF5BA65D7D4}"/>
              </a:ext>
            </a:extLst>
          </p:cNvPr>
          <p:cNvSpPr/>
          <p:nvPr/>
        </p:nvSpPr>
        <p:spPr>
          <a:xfrm>
            <a:off x="10537641" y="2076449"/>
            <a:ext cx="729916" cy="7299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297D19F-F9EC-BBA7-8E60-1B098FD4B80B}"/>
              </a:ext>
            </a:extLst>
          </p:cNvPr>
          <p:cNvSpPr/>
          <p:nvPr/>
        </p:nvSpPr>
        <p:spPr>
          <a:xfrm>
            <a:off x="10975386" y="443469"/>
            <a:ext cx="729916" cy="7299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4629740-174D-C87C-2E98-A73AB09D3093}"/>
              </a:ext>
            </a:extLst>
          </p:cNvPr>
          <p:cNvSpPr/>
          <p:nvPr/>
        </p:nvSpPr>
        <p:spPr>
          <a:xfrm>
            <a:off x="10537641" y="3564855"/>
            <a:ext cx="729916" cy="7299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D10900F-F01F-2368-990B-01EA2D7349F9}"/>
              </a:ext>
            </a:extLst>
          </p:cNvPr>
          <p:cNvSpPr/>
          <p:nvPr/>
        </p:nvSpPr>
        <p:spPr>
          <a:xfrm>
            <a:off x="9865895" y="5287378"/>
            <a:ext cx="729916" cy="7299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D440339-F982-BA12-B24F-D999958EB3D8}"/>
              </a:ext>
            </a:extLst>
          </p:cNvPr>
          <p:cNvSpPr/>
          <p:nvPr/>
        </p:nvSpPr>
        <p:spPr>
          <a:xfrm>
            <a:off x="11238472" y="5287378"/>
            <a:ext cx="729916" cy="7299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3B6E9808-854E-4554-4CFE-2C0746119299}"/>
              </a:ext>
            </a:extLst>
          </p:cNvPr>
          <p:cNvCxnSpPr>
            <a:stCxn id="4" idx="7"/>
            <a:endCxn id="6" idx="2"/>
          </p:cNvCxnSpPr>
          <p:nvPr/>
        </p:nvCxnSpPr>
        <p:spPr>
          <a:xfrm rot="5400000" flipH="1" flipV="1">
            <a:off x="9002265" y="1224464"/>
            <a:ext cx="449293" cy="41169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A795DBDC-0240-6DB4-D8E4-30DF96866817}"/>
              </a:ext>
            </a:extLst>
          </p:cNvPr>
          <p:cNvCxnSpPr>
            <a:stCxn id="4" idx="5"/>
            <a:endCxn id="5" idx="2"/>
          </p:cNvCxnSpPr>
          <p:nvPr/>
        </p:nvCxnSpPr>
        <p:spPr>
          <a:xfrm rot="16200000" flipH="1">
            <a:off x="8914785" y="2277364"/>
            <a:ext cx="624252" cy="41169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2BEC8590-85C3-73C7-3AA0-4BB1B0B71387}"/>
              </a:ext>
            </a:extLst>
          </p:cNvPr>
          <p:cNvCxnSpPr>
            <a:cxnSpLocks/>
            <a:stCxn id="6" idx="6"/>
            <a:endCxn id="7" idx="0"/>
          </p:cNvCxnSpPr>
          <p:nvPr/>
        </p:nvCxnSpPr>
        <p:spPr>
          <a:xfrm>
            <a:off x="10162674" y="1205664"/>
            <a:ext cx="739925" cy="870785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BFE284AF-CCF0-13DC-6FF2-3DE2F49D353B}"/>
              </a:ext>
            </a:extLst>
          </p:cNvPr>
          <p:cNvCxnSpPr>
            <a:stCxn id="6" idx="6"/>
            <a:endCxn id="8" idx="1"/>
          </p:cNvCxnSpPr>
          <p:nvPr/>
        </p:nvCxnSpPr>
        <p:spPr>
          <a:xfrm flipV="1">
            <a:off x="10162674" y="550363"/>
            <a:ext cx="919606" cy="655301"/>
          </a:xfrm>
          <a:prstGeom prst="curvedConnector4">
            <a:avLst>
              <a:gd name="adj1" fmla="val 44188"/>
              <a:gd name="adj2" fmla="val 10221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791D4AD7-2D7B-EF74-7DC3-2BA99C4DDC2B}"/>
              </a:ext>
            </a:extLst>
          </p:cNvPr>
          <p:cNvCxnSpPr>
            <a:stCxn id="5" idx="6"/>
            <a:endCxn id="9" idx="0"/>
          </p:cNvCxnSpPr>
          <p:nvPr/>
        </p:nvCxnSpPr>
        <p:spPr>
          <a:xfrm>
            <a:off x="10162674" y="2795337"/>
            <a:ext cx="739925" cy="769518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Curved 33">
            <a:extLst>
              <a:ext uri="{FF2B5EF4-FFF2-40B4-BE49-F238E27FC236}">
                <a16:creationId xmlns:a16="http://schemas.microsoft.com/office/drawing/2014/main" id="{DEBD15B3-743B-CF89-23DF-0F20EA43D16F}"/>
              </a:ext>
            </a:extLst>
          </p:cNvPr>
          <p:cNvCxnSpPr>
            <a:stCxn id="5" idx="7"/>
            <a:endCxn id="7" idx="1"/>
          </p:cNvCxnSpPr>
          <p:nvPr/>
        </p:nvCxnSpPr>
        <p:spPr>
          <a:xfrm rot="5400000" flipH="1" flipV="1">
            <a:off x="10173192" y="2065931"/>
            <a:ext cx="353930" cy="588755"/>
          </a:xfrm>
          <a:prstGeom prst="curvedConnector3">
            <a:avLst>
              <a:gd name="adj1" fmla="val 19479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Curved 35">
            <a:extLst>
              <a:ext uri="{FF2B5EF4-FFF2-40B4-BE49-F238E27FC236}">
                <a16:creationId xmlns:a16="http://schemas.microsoft.com/office/drawing/2014/main" id="{69EDD06B-9F3F-7D8B-BA28-47A5865A9166}"/>
              </a:ext>
            </a:extLst>
          </p:cNvPr>
          <p:cNvCxnSpPr>
            <a:stCxn id="9" idx="3"/>
            <a:endCxn id="10" idx="0"/>
          </p:cNvCxnSpPr>
          <p:nvPr/>
        </p:nvCxnSpPr>
        <p:spPr>
          <a:xfrm rot="5400000">
            <a:off x="9887944" y="4530786"/>
            <a:ext cx="1099501" cy="413682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55BF6663-A9F0-8E8F-9696-E5B0EC0F012D}"/>
              </a:ext>
            </a:extLst>
          </p:cNvPr>
          <p:cNvCxnSpPr>
            <a:stCxn id="7" idx="6"/>
            <a:endCxn id="11" idx="0"/>
          </p:cNvCxnSpPr>
          <p:nvPr/>
        </p:nvCxnSpPr>
        <p:spPr>
          <a:xfrm>
            <a:off x="11267557" y="2441407"/>
            <a:ext cx="335873" cy="2845971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40F897C0-C11D-BCEF-08A2-06E94BD91F0C}"/>
              </a:ext>
            </a:extLst>
          </p:cNvPr>
          <p:cNvCxnSpPr>
            <a:stCxn id="8" idx="6"/>
            <a:endCxn id="11" idx="0"/>
          </p:cNvCxnSpPr>
          <p:nvPr/>
        </p:nvCxnSpPr>
        <p:spPr>
          <a:xfrm flipH="1">
            <a:off x="11603430" y="808427"/>
            <a:ext cx="101872" cy="4478951"/>
          </a:xfrm>
          <a:prstGeom prst="curvedConnector4">
            <a:avLst>
              <a:gd name="adj1" fmla="val 52519"/>
              <a:gd name="adj2" fmla="val 5407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Curved 44">
            <a:extLst>
              <a:ext uri="{FF2B5EF4-FFF2-40B4-BE49-F238E27FC236}">
                <a16:creationId xmlns:a16="http://schemas.microsoft.com/office/drawing/2014/main" id="{A27B8711-0426-F65C-C704-95BF514F67DF}"/>
              </a:ext>
            </a:extLst>
          </p:cNvPr>
          <p:cNvCxnSpPr>
            <a:cxnSpLocks/>
            <a:stCxn id="7" idx="5"/>
            <a:endCxn id="9" idx="7"/>
          </p:cNvCxnSpPr>
          <p:nvPr/>
        </p:nvCxnSpPr>
        <p:spPr>
          <a:xfrm rot="5400000">
            <a:off x="10674524" y="3185610"/>
            <a:ext cx="972278" cy="12700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1C8E3801-A202-AE79-262B-1932EA2F27CB}"/>
              </a:ext>
            </a:extLst>
          </p:cNvPr>
          <p:cNvCxnSpPr>
            <a:stCxn id="9" idx="2"/>
            <a:endCxn id="5" idx="4"/>
          </p:cNvCxnSpPr>
          <p:nvPr/>
        </p:nvCxnSpPr>
        <p:spPr>
          <a:xfrm rot="10800000">
            <a:off x="9797717" y="3160295"/>
            <a:ext cx="739925" cy="769518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Group 73">
            <a:extLst>
              <a:ext uri="{FF2B5EF4-FFF2-40B4-BE49-F238E27FC236}">
                <a16:creationId xmlns:a16="http://schemas.microsoft.com/office/drawing/2014/main" id="{B2543A9D-82C3-FF1D-9853-F7E82EF0842A}"/>
              </a:ext>
            </a:extLst>
          </p:cNvPr>
          <p:cNvGrpSpPr/>
          <p:nvPr/>
        </p:nvGrpSpPr>
        <p:grpSpPr>
          <a:xfrm>
            <a:off x="8656106" y="443468"/>
            <a:ext cx="2684238" cy="5573826"/>
            <a:chOff x="8656106" y="443468"/>
            <a:chExt cx="2684238" cy="5573826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619C2576-FD7B-D1E7-1438-8104346C1A8A}"/>
                </a:ext>
              </a:extLst>
            </p:cNvPr>
            <p:cNvSpPr/>
            <p:nvPr/>
          </p:nvSpPr>
          <p:spPr>
            <a:xfrm>
              <a:off x="8941943" y="3393404"/>
              <a:ext cx="729916" cy="729916"/>
            </a:xfrm>
            <a:prstGeom prst="ellips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T</a:t>
              </a:r>
              <a:endParaRPr lang="nb-NO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4B40AD2-EAC4-1D56-9044-E3703D93B5EA}"/>
                </a:ext>
              </a:extLst>
            </p:cNvPr>
            <p:cNvSpPr/>
            <p:nvPr/>
          </p:nvSpPr>
          <p:spPr>
            <a:xfrm>
              <a:off x="8656106" y="5287378"/>
              <a:ext cx="729916" cy="729916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</a:t>
              </a:r>
              <a:endParaRPr lang="nb-NO" dirty="0"/>
            </a:p>
          </p:txBody>
        </p:sp>
        <p:cxnSp>
          <p:nvCxnSpPr>
            <p:cNvPr id="66" name="Connector: Curved 65">
              <a:extLst>
                <a:ext uri="{FF2B5EF4-FFF2-40B4-BE49-F238E27FC236}">
                  <a16:creationId xmlns:a16="http://schemas.microsoft.com/office/drawing/2014/main" id="{673BCFBD-ACB0-9B34-C448-D5E9DB436366}"/>
                </a:ext>
              </a:extLst>
            </p:cNvPr>
            <p:cNvCxnSpPr>
              <a:stCxn id="8" idx="0"/>
              <a:endCxn id="53" idx="0"/>
            </p:cNvCxnSpPr>
            <p:nvPr/>
          </p:nvCxnSpPr>
          <p:spPr>
            <a:xfrm rot="16200000" flipH="1" flipV="1">
              <a:off x="8848655" y="901714"/>
              <a:ext cx="2949935" cy="2033443"/>
            </a:xfrm>
            <a:prstGeom prst="curvedConnector3">
              <a:avLst>
                <a:gd name="adj1" fmla="val -7419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or: Curved 70">
              <a:extLst>
                <a:ext uri="{FF2B5EF4-FFF2-40B4-BE49-F238E27FC236}">
                  <a16:creationId xmlns:a16="http://schemas.microsoft.com/office/drawing/2014/main" id="{E2E8B74A-B160-0384-D3FB-6CAA596AA43E}"/>
                </a:ext>
              </a:extLst>
            </p:cNvPr>
            <p:cNvCxnSpPr>
              <a:cxnSpLocks/>
              <a:stCxn id="53" idx="3"/>
              <a:endCxn id="54" idx="1"/>
            </p:cNvCxnSpPr>
            <p:nvPr/>
          </p:nvCxnSpPr>
          <p:spPr>
            <a:xfrm rot="5400000">
              <a:off x="8216996" y="4562431"/>
              <a:ext cx="1377846" cy="285837"/>
            </a:xfrm>
            <a:prstGeom prst="curvedConnector3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6" name="Connector: Curved 75">
            <a:extLst>
              <a:ext uri="{FF2B5EF4-FFF2-40B4-BE49-F238E27FC236}">
                <a16:creationId xmlns:a16="http://schemas.microsoft.com/office/drawing/2014/main" id="{5EA7C516-862D-A23A-8AD6-16A70EE18775}"/>
              </a:ext>
            </a:extLst>
          </p:cNvPr>
          <p:cNvCxnSpPr>
            <a:stCxn id="53" idx="7"/>
            <a:endCxn id="9" idx="3"/>
          </p:cNvCxnSpPr>
          <p:nvPr/>
        </p:nvCxnSpPr>
        <p:spPr>
          <a:xfrm rot="16200000" flipH="1">
            <a:off x="9760960" y="3304302"/>
            <a:ext cx="687579" cy="1079570"/>
          </a:xfrm>
          <a:prstGeom prst="curvedConnector5">
            <a:avLst>
              <a:gd name="adj1" fmla="val 19099"/>
              <a:gd name="adj2" fmla="val 45495"/>
              <a:gd name="adj3" fmla="val 97877"/>
            </a:avLst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10BB29E9-A599-0E8A-0427-0457F53A7838}"/>
              </a:ext>
            </a:extLst>
          </p:cNvPr>
          <p:cNvCxnSpPr>
            <a:cxnSpLocks/>
            <a:stCxn id="8" idx="4"/>
            <a:endCxn id="8" idx="2"/>
          </p:cNvCxnSpPr>
          <p:nvPr/>
        </p:nvCxnSpPr>
        <p:spPr>
          <a:xfrm rot="5400000" flipH="1">
            <a:off x="10975386" y="808427"/>
            <a:ext cx="364958" cy="364958"/>
          </a:xfrm>
          <a:prstGeom prst="curvedConnector4">
            <a:avLst>
              <a:gd name="adj1" fmla="val -62637"/>
              <a:gd name="adj2" fmla="val 16263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Footer Placeholder 2">
            <a:extLst>
              <a:ext uri="{FF2B5EF4-FFF2-40B4-BE49-F238E27FC236}">
                <a16:creationId xmlns:a16="http://schemas.microsoft.com/office/drawing/2014/main" id="{986A662B-EF57-2864-0AD2-0B3E7E201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53244" y="6475270"/>
            <a:ext cx="4320448" cy="365125"/>
          </a:xfrm>
        </p:spPr>
        <p:txBody>
          <a:bodyPr/>
          <a:lstStyle/>
          <a:p>
            <a:r>
              <a:rPr lang="en-GB" dirty="0" err="1"/>
              <a:t>Phuzzing</a:t>
            </a:r>
            <a:endParaRPr lang="en-GB" dirty="0"/>
          </a:p>
        </p:txBody>
      </p:sp>
      <p:sp>
        <p:nvSpPr>
          <p:cNvPr id="41" name="Date Placeholder 5">
            <a:extLst>
              <a:ext uri="{FF2B5EF4-FFF2-40B4-BE49-F238E27FC236}">
                <a16:creationId xmlns:a16="http://schemas.microsoft.com/office/drawing/2014/main" id="{7E6605C5-617F-1B9E-42EA-5A9DA1C91D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95647" y="6475270"/>
            <a:ext cx="832658" cy="365125"/>
          </a:xfrm>
        </p:spPr>
        <p:txBody>
          <a:bodyPr/>
          <a:lstStyle/>
          <a:p>
            <a:fld id="{18896B66-0B3A-474C-9C9C-E4F07B1F5DAD}" type="datetime1">
              <a:rPr lang="sv-SE" smtClean="0"/>
              <a:t>2023-08-18</a:t>
            </a:fld>
            <a:endParaRPr lang="sv-SE" dirty="0"/>
          </a:p>
        </p:txBody>
      </p:sp>
      <p:sp>
        <p:nvSpPr>
          <p:cNvPr id="42" name="Slide Number Placeholder 3">
            <a:extLst>
              <a:ext uri="{FF2B5EF4-FFF2-40B4-BE49-F238E27FC236}">
                <a16:creationId xmlns:a16="http://schemas.microsoft.com/office/drawing/2014/main" id="{AD1AC5CB-FD52-F196-7C49-AB283970E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5292" y="6475270"/>
            <a:ext cx="2743200" cy="365125"/>
          </a:xfrm>
        </p:spPr>
        <p:txBody>
          <a:bodyPr/>
          <a:lstStyle/>
          <a:p>
            <a:fld id="{F7283078-D760-1647-8B80-66BA8B52336D}" type="slidenum">
              <a:rPr lang="sv-SE" smtClean="0"/>
              <a:pPr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39534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78669A5-75DC-97F7-96AC-9DB02A961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CC9D6-8D23-40B3-1B4F-4074B626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err="1"/>
              <a:t>Phuzzing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437AC2-C4C7-0A6E-5554-07CF4E661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83078-D760-1647-8B80-66BA8B52336D}" type="slidenum">
              <a:rPr lang="sv-SE" smtClean="0"/>
              <a:pPr/>
              <a:t>6</a:t>
            </a:fld>
            <a:endParaRPr lang="sv-S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0BE276-876E-CC71-4F97-EEB9E625F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How do you get something worthwhile from fuzzing?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9A9C11-D26C-D435-277E-89812DEE2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400" y="1562400"/>
            <a:ext cx="10384092" cy="4768062"/>
          </a:xfrm>
        </p:spPr>
        <p:txBody>
          <a:bodyPr/>
          <a:lstStyle/>
          <a:p>
            <a:r>
              <a:rPr lang="en-US" dirty="0"/>
              <a:t>We need a ‘Poet’, a ‘Courier’, and an ’Oracle’</a:t>
            </a:r>
          </a:p>
          <a:p>
            <a:r>
              <a:rPr lang="en-US" dirty="0"/>
              <a:t>We need to know what a ’good’ and ‘bad’ response look like</a:t>
            </a:r>
          </a:p>
          <a:p>
            <a:r>
              <a:rPr lang="en-US" dirty="0"/>
              <a:t>We need to be able to determine why we reach an unintended state</a:t>
            </a:r>
          </a:p>
          <a:p>
            <a:r>
              <a:rPr lang="en-US" dirty="0"/>
              <a:t>All easy to imagine with e.g. web application using URL tokens</a:t>
            </a:r>
          </a:p>
          <a:p>
            <a:pPr lvl="1"/>
            <a:r>
              <a:rPr lang="en-US" dirty="0"/>
              <a:t>Harder to envisage a complicated system using many inherited classes and dependencies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120F91-00BF-2FD7-7C52-8BF70EE38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96B66-0B3A-474C-9C9C-E4F07B1F5DAD}" type="datetime1">
              <a:rPr lang="sv-SE" smtClean="0"/>
              <a:t>2023-08-17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633436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78669A5-75DC-97F7-96AC-9DB02A961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Poet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CC9D6-8D23-40B3-1B4F-4074B626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err="1"/>
              <a:t>Phuzzing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437AC2-C4C7-0A6E-5554-07CF4E661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83078-D760-1647-8B80-66BA8B52336D}" type="slidenum">
              <a:rPr lang="sv-SE" smtClean="0"/>
              <a:pPr/>
              <a:t>7</a:t>
            </a:fld>
            <a:endParaRPr lang="sv-S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0BE276-876E-CC71-4F97-EEB9E625F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Input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9A9C11-D26C-D435-277E-89812DEE2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400" y="1562400"/>
            <a:ext cx="10384092" cy="4768062"/>
          </a:xfrm>
        </p:spPr>
        <p:txBody>
          <a:bodyPr/>
          <a:lstStyle/>
          <a:p>
            <a:r>
              <a:rPr lang="en-GB" dirty="0"/>
              <a:t>The writing of the fuzzing</a:t>
            </a:r>
          </a:p>
          <a:p>
            <a:r>
              <a:rPr lang="en-GB" dirty="0"/>
              <a:t>Can always edit and add and evolve</a:t>
            </a:r>
          </a:p>
          <a:p>
            <a:r>
              <a:rPr lang="en-GB" dirty="0"/>
              <a:t>Dumb or smart…or both?</a:t>
            </a:r>
          </a:p>
          <a:p>
            <a:r>
              <a:rPr lang="en-GB" dirty="0"/>
              <a:t>Modify &amp; Substitute</a:t>
            </a:r>
          </a:p>
          <a:p>
            <a:r>
              <a:rPr lang="en-GB" dirty="0"/>
              <a:t>Try to cover all paths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120F91-00BF-2FD7-7C52-8BF70EE38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96B66-0B3A-474C-9C9C-E4F07B1F5DAD}" type="datetime1">
              <a:rPr lang="sv-SE" smtClean="0"/>
              <a:t>2023-08-18</a:t>
            </a:fld>
            <a:endParaRPr lang="sv-SE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6C4D2C7-140F-659B-B65A-47AF943FB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557" y="2219324"/>
            <a:ext cx="457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46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78669A5-75DC-97F7-96AC-9DB02A961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Courier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CC9D6-8D23-40B3-1B4F-4074B626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err="1"/>
              <a:t>Phuzzing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437AC2-C4C7-0A6E-5554-07CF4E661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83078-D760-1647-8B80-66BA8B52336D}" type="slidenum">
              <a:rPr lang="sv-SE" smtClean="0"/>
              <a:pPr/>
              <a:t>8</a:t>
            </a:fld>
            <a:endParaRPr lang="sv-S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0BE276-876E-CC71-4F97-EEB9E625F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Sender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9A9C11-D26C-D435-277E-89812DEE2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400" y="1562400"/>
            <a:ext cx="10384092" cy="4768062"/>
          </a:xfrm>
        </p:spPr>
        <p:txBody>
          <a:bodyPr/>
          <a:lstStyle/>
          <a:p>
            <a:r>
              <a:rPr lang="en-GB" dirty="0"/>
              <a:t>Deliver the fuzzing</a:t>
            </a:r>
          </a:p>
          <a:p>
            <a:r>
              <a:rPr lang="en-GB" dirty="0"/>
              <a:t>Miller ‘discovered’ the idea of fuzzing when connected over 1980s dial-up network!</a:t>
            </a:r>
          </a:p>
          <a:p>
            <a:r>
              <a:rPr lang="en-GB" dirty="0"/>
              <a:t>Remote is particularly important</a:t>
            </a:r>
          </a:p>
          <a:p>
            <a:r>
              <a:rPr lang="en-GB" dirty="0"/>
              <a:t>Hardware can cause issues</a:t>
            </a:r>
          </a:p>
          <a:p>
            <a:r>
              <a:rPr lang="en-GB" dirty="0"/>
              <a:t>C++ not memory safe, (pure) Python is</a:t>
            </a:r>
          </a:p>
          <a:p>
            <a:r>
              <a:rPr lang="en-GB" dirty="0"/>
              <a:t>Keep process open to accumulate inputs?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120F91-00BF-2FD7-7C52-8BF70EE38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96B66-0B3A-474C-9C9C-E4F07B1F5DAD}" type="datetime1">
              <a:rPr lang="sv-SE" smtClean="0"/>
              <a:t>2023-08-18</a:t>
            </a:fld>
            <a:endParaRPr lang="sv-S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E3E0BA-5E11-F3F0-F3BC-834CBA1EF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792" y="2501412"/>
            <a:ext cx="5219700" cy="382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687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78669A5-75DC-97F7-96AC-9DB02A961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Oracle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CC9D6-8D23-40B3-1B4F-4074B626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err="1"/>
              <a:t>Phuzzing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437AC2-C4C7-0A6E-5554-07CF4E661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83078-D760-1647-8B80-66BA8B52336D}" type="slidenum">
              <a:rPr lang="sv-SE" smtClean="0"/>
              <a:pPr/>
              <a:t>9</a:t>
            </a:fld>
            <a:endParaRPr lang="sv-SE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0BE276-876E-CC71-4F97-EEB9E625F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All-knowing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9A9C11-D26C-D435-277E-89812DEE2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400" y="1562400"/>
            <a:ext cx="10384092" cy="4768062"/>
          </a:xfrm>
        </p:spPr>
        <p:txBody>
          <a:bodyPr/>
          <a:lstStyle/>
          <a:p>
            <a:r>
              <a:rPr lang="en-GB" dirty="0"/>
              <a:t>Good data in should mean good data out</a:t>
            </a:r>
            <a:r>
              <a:rPr lang="nb-NO" dirty="0"/>
              <a:t> and vice versa</a:t>
            </a:r>
          </a:p>
          <a:p>
            <a:r>
              <a:rPr lang="nb-NO" dirty="0"/>
              <a:t>Bad data </a:t>
            </a:r>
            <a:r>
              <a:rPr lang="nb-NO" dirty="0" err="1"/>
              <a:t>should</a:t>
            </a:r>
            <a:r>
              <a:rPr lang="nb-NO" dirty="0"/>
              <a:t> be </a:t>
            </a:r>
            <a:r>
              <a:rPr lang="nb-NO" dirty="0" err="1"/>
              <a:t>handled</a:t>
            </a:r>
            <a:r>
              <a:rPr lang="nb-NO" dirty="0"/>
              <a:t> ‘</a:t>
            </a:r>
            <a:r>
              <a:rPr lang="nb-NO" dirty="0" err="1"/>
              <a:t>well</a:t>
            </a:r>
            <a:r>
              <a:rPr lang="nb-NO" dirty="0"/>
              <a:t>’ </a:t>
            </a:r>
            <a:r>
              <a:rPr lang="nb-NO" dirty="0" err="1"/>
              <a:t>but</a:t>
            </a:r>
            <a:r>
              <a:rPr lang="nb-NO" dirty="0"/>
              <a:t> not ‘</a:t>
            </a:r>
            <a:r>
              <a:rPr lang="nb-NO" dirty="0" err="1"/>
              <a:t>good</a:t>
            </a:r>
            <a:r>
              <a:rPr lang="nb-NO" dirty="0"/>
              <a:t>’</a:t>
            </a:r>
          </a:p>
          <a:p>
            <a:r>
              <a:rPr lang="nb-NO" dirty="0" err="1"/>
              <a:t>Crashing</a:t>
            </a:r>
            <a:r>
              <a:rPr lang="nb-NO" dirty="0"/>
              <a:t> is an </a:t>
            </a:r>
            <a:r>
              <a:rPr lang="nb-NO" dirty="0" err="1"/>
              <a:t>unreliable</a:t>
            </a:r>
            <a:r>
              <a:rPr lang="nb-NO" dirty="0"/>
              <a:t> </a:t>
            </a:r>
            <a:r>
              <a:rPr lang="nb-NO" dirty="0" err="1"/>
              <a:t>method</a:t>
            </a:r>
            <a:r>
              <a:rPr lang="nb-NO" dirty="0"/>
              <a:t> to handle bad data, </a:t>
            </a:r>
            <a:r>
              <a:rPr lang="nb-NO" dirty="0" err="1"/>
              <a:t>but</a:t>
            </a:r>
            <a:r>
              <a:rPr lang="nb-NO" dirty="0"/>
              <a:t> </a:t>
            </a:r>
            <a:r>
              <a:rPr lang="nb-NO" dirty="0" err="1"/>
              <a:t>better</a:t>
            </a:r>
            <a:r>
              <a:rPr lang="nb-NO" dirty="0"/>
              <a:t> </a:t>
            </a:r>
            <a:r>
              <a:rPr lang="nb-NO" dirty="0" err="1"/>
              <a:t>than</a:t>
            </a:r>
            <a:r>
              <a:rPr lang="nb-NO" dirty="0"/>
              <a:t> </a:t>
            </a:r>
            <a:r>
              <a:rPr lang="nb-NO" dirty="0" err="1"/>
              <a:t>using</a:t>
            </a:r>
            <a:r>
              <a:rPr lang="nb-NO" dirty="0"/>
              <a:t> </a:t>
            </a:r>
            <a:r>
              <a:rPr lang="nb-NO" dirty="0" err="1"/>
              <a:t>it!</a:t>
            </a:r>
            <a:endParaRPr lang="nb-NO" dirty="0"/>
          </a:p>
          <a:p>
            <a:r>
              <a:rPr lang="nb-NO" dirty="0" err="1"/>
              <a:t>Know</a:t>
            </a:r>
            <a:r>
              <a:rPr lang="nb-NO" dirty="0"/>
              <a:t> </a:t>
            </a:r>
            <a:r>
              <a:rPr lang="nb-NO" dirty="0" err="1"/>
              <a:t>when</a:t>
            </a:r>
            <a:r>
              <a:rPr lang="nb-NO" dirty="0"/>
              <a:t> </a:t>
            </a:r>
            <a:r>
              <a:rPr lang="nb-NO" dirty="0" err="1"/>
              <a:t>good</a:t>
            </a:r>
            <a:r>
              <a:rPr lang="nb-NO" dirty="0"/>
              <a:t> data </a:t>
            </a:r>
            <a:r>
              <a:rPr lang="nb-NO" dirty="0" err="1"/>
              <a:t>out</a:t>
            </a:r>
            <a:r>
              <a:rPr lang="nb-NO" dirty="0"/>
              <a:t> is not </a:t>
            </a:r>
            <a:r>
              <a:rPr lang="nb-NO" dirty="0" err="1"/>
              <a:t>the</a:t>
            </a:r>
            <a:r>
              <a:rPr lang="nb-NO" dirty="0"/>
              <a:t> same as </a:t>
            </a:r>
            <a:r>
              <a:rPr lang="nb-NO" dirty="0" err="1"/>
              <a:t>correct</a:t>
            </a:r>
            <a:r>
              <a:rPr lang="nb-NO" dirty="0"/>
              <a:t> data </a:t>
            </a:r>
            <a:r>
              <a:rPr lang="nb-NO" dirty="0" err="1"/>
              <a:t>out</a:t>
            </a:r>
            <a:r>
              <a:rPr lang="nb-NO" dirty="0"/>
              <a:t>…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120F91-00BF-2FD7-7C52-8BF70EE38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96B66-0B3A-474C-9C9C-E4F07B1F5DAD}" type="datetime1">
              <a:rPr lang="sv-SE" smtClean="0"/>
              <a:t>2023-08-18</a:t>
            </a:fld>
            <a:endParaRPr lang="sv-SE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F83FF7CF-E70F-461C-E9D1-329F624B8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7960" y="3259470"/>
            <a:ext cx="5051497" cy="3070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3475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-tema">
  <a:themeElements>
    <a:clrScheme name="ESS 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99DC"/>
      </a:accent1>
      <a:accent2>
        <a:srgbClr val="003366"/>
      </a:accent2>
      <a:accent3>
        <a:srgbClr val="99BE00"/>
      </a:accent3>
      <a:accent4>
        <a:srgbClr val="006646"/>
      </a:accent4>
      <a:accent5>
        <a:srgbClr val="FF7D00"/>
      </a:accent5>
      <a:accent6>
        <a:srgbClr val="821482"/>
      </a:accent6>
      <a:hlink>
        <a:srgbClr val="0099DC"/>
      </a:hlink>
      <a:folHlink>
        <a:srgbClr val="0099DC"/>
      </a:folHlink>
    </a:clrScheme>
    <a:fontScheme name="ESS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>
            <a:solidFill>
              <a:srgbClr val="666666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5" id="{C8E05FD6-4408-40A1-AAFA-F1913A6B3D38}" vid="{2ACFAA60-6D1B-4172-9AA5-52CCB5CBBC40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Office-tema</Template>
  <TotalTime>1359</TotalTime>
  <Words>829</Words>
  <Application>Microsoft Macintosh PowerPoint</Application>
  <PresentationFormat>Widescreen</PresentationFormat>
  <Paragraphs>305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Segoe UI Semibold</vt:lpstr>
      <vt:lpstr>Calibri</vt:lpstr>
      <vt:lpstr>Segoe UI</vt:lpstr>
      <vt:lpstr>Wingdings</vt:lpstr>
      <vt:lpstr>Segoe UI Light</vt:lpstr>
      <vt:lpstr>Arial</vt:lpstr>
      <vt:lpstr>Office-tema</vt:lpstr>
      <vt:lpstr>PowerPoint Presentation</vt:lpstr>
      <vt:lpstr>‘Phuzzing’ – Fuzzing in Physics</vt:lpstr>
      <vt:lpstr>Agenda</vt:lpstr>
      <vt:lpstr>What</vt:lpstr>
      <vt:lpstr>Why</vt:lpstr>
      <vt:lpstr>How</vt:lpstr>
      <vt:lpstr>The Poet</vt:lpstr>
      <vt:lpstr>The Courier</vt:lpstr>
      <vt:lpstr>The Oracle</vt:lpstr>
      <vt:lpstr>Cut seamlessly to terminal...</vt:lpstr>
      <vt:lpstr>Inputs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 ONeill</dc:creator>
  <cp:lastModifiedBy>George O'Neill</cp:lastModifiedBy>
  <cp:revision>10</cp:revision>
  <cp:lastPrinted>2019-03-08T10:27:30Z</cp:lastPrinted>
  <dcterms:created xsi:type="dcterms:W3CDTF">2023-06-15T07:54:55Z</dcterms:created>
  <dcterms:modified xsi:type="dcterms:W3CDTF">2023-08-18T07:30:25Z</dcterms:modified>
</cp:coreProperties>
</file>

<file path=docProps/thumbnail.jpeg>
</file>